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customXml/item1.xml" ContentType="application/xml"/>
  <Override PartName="/customXml/item10.xml" ContentType="application/xml"/>
  <Override PartName="/customXml/item11.xml" ContentType="application/xml"/>
  <Override PartName="/customXml/item12.xml" ContentType="application/xml"/>
  <Override PartName="/customXml/item13.xml" ContentType="application/xml"/>
  <Override PartName="/customXml/item14.xml" ContentType="application/xml"/>
  <Override PartName="/customXml/item15.xml" ContentType="application/xml"/>
  <Override PartName="/customXml/item16.xml" ContentType="application/xml"/>
  <Override PartName="/customXml/item17.xml" ContentType="application/xml"/>
  <Override PartName="/customXml/item18.xml" ContentType="application/xml"/>
  <Override PartName="/customXml/item19.xml" ContentType="application/xml"/>
  <Override PartName="/customXml/item2.xml" ContentType="application/xml"/>
  <Override PartName="/customXml/item20.xml" ContentType="application/xml"/>
  <Override PartName="/customXml/item21.xml" ContentType="application/xml"/>
  <Override PartName="/customXml/item22.xml" ContentType="application/xml"/>
  <Override PartName="/customXml/item23.xml" ContentType="application/xml"/>
  <Override PartName="/customXml/item24.xml" ContentType="application/xml"/>
  <Override PartName="/customXml/item25.xml" ContentType="application/xml"/>
  <Override PartName="/customXml/item26.xml" ContentType="application/xml"/>
  <Override PartName="/customXml/item27.xml" ContentType="application/xml"/>
  <Override PartName="/customXml/item28.xml" ContentType="application/xml"/>
  <Override PartName="/customXml/item29.xml" ContentType="application/xml"/>
  <Override PartName="/customXml/item3.xml" ContentType="application/xml"/>
  <Override PartName="/customXml/item30.xml" ContentType="application/xml"/>
  <Override PartName="/customXml/item4.xml" ContentType="application/xml"/>
  <Override PartName="/customXml/item5.xml" ContentType="application/xml"/>
  <Override PartName="/customXml/item6.xml" ContentType="application/xml"/>
  <Override PartName="/customXml/item7.xml" ContentType="application/xml"/>
  <Override PartName="/customXml/item8.xml" ContentType="application/xml"/>
  <Override PartName="/customXml/item9.xml" ContentType="application/xml"/>
  <Override PartName="/customXml/itemProps1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.xml" ContentType="application/vnd.openxmlformats-officedocument.customXmlProperties+xml"/>
  <Override PartName="/customXml/itemProps30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31"/>
  </p:sldMasterIdLst>
  <p:notesMasterIdLst>
    <p:notesMasterId r:id="rId32"/>
  </p:notesMasterIdLst>
  <p:sldIdLst>
    <p:sldId id="259" r:id="rId33"/>
    <p:sldId id="262" r:id="rId34"/>
    <p:sldId id="265" r:id="rId35"/>
    <p:sldId id="289" r:id="rId36"/>
    <p:sldId id="292" r:id="rId37"/>
    <p:sldId id="268" r:id="rId38"/>
    <p:sldId id="295" r:id="rId39"/>
    <p:sldId id="298" r:id="rId40"/>
    <p:sldId id="301" r:id="rId41"/>
    <p:sldId id="271" r:id="rId42"/>
    <p:sldId id="304" r:id="rId43"/>
    <p:sldId id="307" r:id="rId44"/>
    <p:sldId id="310" r:id="rId45"/>
    <p:sldId id="274" r:id="rId46"/>
    <p:sldId id="313" r:id="rId47"/>
    <p:sldId id="316" r:id="rId48"/>
    <p:sldId id="277" r:id="rId49"/>
    <p:sldId id="319" r:id="rId50"/>
    <p:sldId id="322" r:id="rId51"/>
    <p:sldId id="280" r:id="rId52"/>
    <p:sldId id="325" r:id="rId53"/>
    <p:sldId id="283" r:id="rId54"/>
    <p:sldId id="328" r:id="rId55"/>
    <p:sldId id="331" r:id="rId56"/>
    <p:sldId id="334" r:id="rId57"/>
    <p:sldId id="286" r:id="rId58"/>
    <p:sldId id="337" r:id="rId59"/>
    <p:sldId id="340" r:id="rId60"/>
    <p:sldId id="343" r:id="rId61"/>
  </p:sldIdLst>
  <p:sldSz cx="12192000" cy="6858000"/>
  <p:notesSz cx="6858000" cy="9144000"/>
  <p:custDataLst>
    <p:custData r:id="rId1"/>
    <p:tags r:id="rId6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customXml" Target="../customXml/item10.xml" /><Relationship Id="rId11" Type="http://schemas.openxmlformats.org/officeDocument/2006/relationships/customXml" Target="../customXml/item11.xml" /><Relationship Id="rId12" Type="http://schemas.openxmlformats.org/officeDocument/2006/relationships/customXml" Target="../customXml/item12.xml" /><Relationship Id="rId13" Type="http://schemas.openxmlformats.org/officeDocument/2006/relationships/customXml" Target="../customXml/item13.xml" /><Relationship Id="rId14" Type="http://schemas.openxmlformats.org/officeDocument/2006/relationships/customXml" Target="../customXml/item14.xml" /><Relationship Id="rId15" Type="http://schemas.openxmlformats.org/officeDocument/2006/relationships/customXml" Target="../customXml/item15.xml" /><Relationship Id="rId16" Type="http://schemas.openxmlformats.org/officeDocument/2006/relationships/customXml" Target="../customXml/item16.xml" /><Relationship Id="rId17" Type="http://schemas.openxmlformats.org/officeDocument/2006/relationships/customXml" Target="../customXml/item17.xml" /><Relationship Id="rId18" Type="http://schemas.openxmlformats.org/officeDocument/2006/relationships/customXml" Target="../customXml/item18.xml" /><Relationship Id="rId19" Type="http://schemas.openxmlformats.org/officeDocument/2006/relationships/customXml" Target="../customXml/item19.xml" /><Relationship Id="rId2" Type="http://schemas.openxmlformats.org/officeDocument/2006/relationships/customXml" Target="../customXml/item2.xml" /><Relationship Id="rId20" Type="http://schemas.openxmlformats.org/officeDocument/2006/relationships/customXml" Target="../customXml/item20.xml" /><Relationship Id="rId21" Type="http://schemas.openxmlformats.org/officeDocument/2006/relationships/customXml" Target="../customXml/item21.xml" /><Relationship Id="rId22" Type="http://schemas.openxmlformats.org/officeDocument/2006/relationships/customXml" Target="../customXml/item22.xml" /><Relationship Id="rId23" Type="http://schemas.openxmlformats.org/officeDocument/2006/relationships/customXml" Target="../customXml/item23.xml" /><Relationship Id="rId24" Type="http://schemas.openxmlformats.org/officeDocument/2006/relationships/customXml" Target="../customXml/item24.xml" /><Relationship Id="rId25" Type="http://schemas.openxmlformats.org/officeDocument/2006/relationships/customXml" Target="../customXml/item25.xml" /><Relationship Id="rId26" Type="http://schemas.openxmlformats.org/officeDocument/2006/relationships/customXml" Target="../customXml/item26.xml" /><Relationship Id="rId27" Type="http://schemas.openxmlformats.org/officeDocument/2006/relationships/customXml" Target="../customXml/item27.xml" /><Relationship Id="rId28" Type="http://schemas.openxmlformats.org/officeDocument/2006/relationships/customXml" Target="../customXml/item28.xml" /><Relationship Id="rId29" Type="http://schemas.openxmlformats.org/officeDocument/2006/relationships/customXml" Target="../customXml/item29.xml" /><Relationship Id="rId3" Type="http://schemas.openxmlformats.org/officeDocument/2006/relationships/customXml" Target="../customXml/item3.xml" /><Relationship Id="rId30" Type="http://schemas.openxmlformats.org/officeDocument/2006/relationships/customXml" Target="../customXml/item30.xml" /><Relationship Id="rId31" Type="http://schemas.openxmlformats.org/officeDocument/2006/relationships/slideMaster" Target="slideMasters/slideMaster1.xml" /><Relationship Id="rId32" Type="http://schemas.openxmlformats.org/officeDocument/2006/relationships/notesMaster" Target="notesMasters/notesMaster1.xml" /><Relationship Id="rId33" Type="http://schemas.openxmlformats.org/officeDocument/2006/relationships/slide" Target="slides/slide1.xml" /><Relationship Id="rId34" Type="http://schemas.openxmlformats.org/officeDocument/2006/relationships/slide" Target="slides/slide2.xml" /><Relationship Id="rId35" Type="http://schemas.openxmlformats.org/officeDocument/2006/relationships/slide" Target="slides/slide3.xml" /><Relationship Id="rId36" Type="http://schemas.openxmlformats.org/officeDocument/2006/relationships/slide" Target="slides/slide4.xml" /><Relationship Id="rId37" Type="http://schemas.openxmlformats.org/officeDocument/2006/relationships/slide" Target="slides/slide5.xml" /><Relationship Id="rId38" Type="http://schemas.openxmlformats.org/officeDocument/2006/relationships/slide" Target="slides/slide6.xml" /><Relationship Id="rId39" Type="http://schemas.openxmlformats.org/officeDocument/2006/relationships/slide" Target="slides/slide7.xml" /><Relationship Id="rId4" Type="http://schemas.openxmlformats.org/officeDocument/2006/relationships/customXml" Target="../customXml/item4.xml" /><Relationship Id="rId40" Type="http://schemas.openxmlformats.org/officeDocument/2006/relationships/slide" Target="slides/slide8.xml" /><Relationship Id="rId41" Type="http://schemas.openxmlformats.org/officeDocument/2006/relationships/slide" Target="slides/slide9.xml" /><Relationship Id="rId42" Type="http://schemas.openxmlformats.org/officeDocument/2006/relationships/slide" Target="slides/slide10.xml" /><Relationship Id="rId43" Type="http://schemas.openxmlformats.org/officeDocument/2006/relationships/slide" Target="slides/slide11.xml" /><Relationship Id="rId44" Type="http://schemas.openxmlformats.org/officeDocument/2006/relationships/slide" Target="slides/slide12.xml" /><Relationship Id="rId45" Type="http://schemas.openxmlformats.org/officeDocument/2006/relationships/slide" Target="slides/slide13.xml" /><Relationship Id="rId46" Type="http://schemas.openxmlformats.org/officeDocument/2006/relationships/slide" Target="slides/slide14.xml" /><Relationship Id="rId47" Type="http://schemas.openxmlformats.org/officeDocument/2006/relationships/slide" Target="slides/slide15.xml" /><Relationship Id="rId48" Type="http://schemas.openxmlformats.org/officeDocument/2006/relationships/slide" Target="slides/slide16.xml" /><Relationship Id="rId49" Type="http://schemas.openxmlformats.org/officeDocument/2006/relationships/slide" Target="slides/slide17.xml" /><Relationship Id="rId5" Type="http://schemas.openxmlformats.org/officeDocument/2006/relationships/customXml" Target="../customXml/item5.xml" /><Relationship Id="rId50" Type="http://schemas.openxmlformats.org/officeDocument/2006/relationships/slide" Target="slides/slide18.xml" /><Relationship Id="rId51" Type="http://schemas.openxmlformats.org/officeDocument/2006/relationships/slide" Target="slides/slide19.xml" /><Relationship Id="rId52" Type="http://schemas.openxmlformats.org/officeDocument/2006/relationships/slide" Target="slides/slide20.xml" /><Relationship Id="rId53" Type="http://schemas.openxmlformats.org/officeDocument/2006/relationships/slide" Target="slides/slide21.xml" /><Relationship Id="rId54" Type="http://schemas.openxmlformats.org/officeDocument/2006/relationships/slide" Target="slides/slide22.xml" /><Relationship Id="rId55" Type="http://schemas.openxmlformats.org/officeDocument/2006/relationships/slide" Target="slides/slide23.xml" /><Relationship Id="rId56" Type="http://schemas.openxmlformats.org/officeDocument/2006/relationships/slide" Target="slides/slide24.xml" /><Relationship Id="rId57" Type="http://schemas.openxmlformats.org/officeDocument/2006/relationships/slide" Target="slides/slide25.xml" /><Relationship Id="rId58" Type="http://schemas.openxmlformats.org/officeDocument/2006/relationships/slide" Target="slides/slide26.xml" /><Relationship Id="rId59" Type="http://schemas.openxmlformats.org/officeDocument/2006/relationships/slide" Target="slides/slide27.xml" /><Relationship Id="rId6" Type="http://schemas.openxmlformats.org/officeDocument/2006/relationships/customXml" Target="../customXml/item6.xml" /><Relationship Id="rId60" Type="http://schemas.openxmlformats.org/officeDocument/2006/relationships/slide" Target="slides/slide28.xml" /><Relationship Id="rId61" Type="http://schemas.openxmlformats.org/officeDocument/2006/relationships/slide" Target="slides/slide29.xml" /><Relationship Id="rId62" Type="http://schemas.openxmlformats.org/officeDocument/2006/relationships/tags" Target="tags/tag192.xml" /><Relationship Id="rId63" Type="http://schemas.openxmlformats.org/officeDocument/2006/relationships/presProps" Target="presProps.xml" /><Relationship Id="rId64" Type="http://schemas.openxmlformats.org/officeDocument/2006/relationships/viewProps" Target="viewProps.xml" /><Relationship Id="rId65" Type="http://schemas.openxmlformats.org/officeDocument/2006/relationships/theme" Target="theme/theme1.xml" /><Relationship Id="rId66" Type="http://schemas.openxmlformats.org/officeDocument/2006/relationships/tableStyles" Target="tableStyles.xml" /><Relationship Id="rId7" Type="http://schemas.openxmlformats.org/officeDocument/2006/relationships/customXml" Target="../customXml/item7.xml" /><Relationship Id="rId8" Type="http://schemas.openxmlformats.org/officeDocument/2006/relationships/customXml" Target="../customXml/item8.xml" /><Relationship Id="rId9" Type="http://schemas.openxmlformats.org/officeDocument/2006/relationships/customXml" Target="../customXml/item9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4C166-68D1-428E-AEA6-CC45CF2AB64F}" type="datetimeFigureOut">
              <a:rPr lang="zh-CN" altLang="en-US" smtClean="0"/>
              <a:t>2024/11/26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01C2A-8161-4E1D-B648-870E1B68A3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val="2902970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val="2780004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val="94041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val="2214393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110004020202020204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110004020202020204"/>
              <a:cs typeface="+mn-cs"/>
            </a:endParaRPr>
          </a:p>
        </p:txBody>
      </p:sp>
    </p:spTree>
    <p:extLst>
      <p:ext uri="{BB962C8B-B14F-4D97-AF65-F5344CB8AC3E}">
        <p14:creationId val="2914460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val="2023841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A10CF-470E-495F-9F27-9ABE77FFC88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val="3191168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val="3819565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val="2838212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val="2974049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val="1763797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val="1517523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val="3078529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val="18260746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BFC6C-AC6F-4B45-AEB6-063C38173DC7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val="38167218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" name="Shape 699"/>
        <p:cNvGrpSpPr/>
        <p:nvPr/>
      </p:nvGrpSpPr>
      <p:grpSpPr>
        <a:xfrm>
          <a:off x="0" y="0"/>
          <a:ext cx="0" cy="0"/>
        </a:xfrm>
      </p:grpSpPr>
      <p:sp>
        <p:nvSpPr>
          <p:cNvPr id="700" name="Google Shape;70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701" name="Google Shape;70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val="34047106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val="13020074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 title="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 title="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Generate By BIYOO ChatPPT.
HomePage：www.chat-ppt.com
AIGC 2025/9/17 11:10:46
[AI生成内容仅供参考，请注意甄别准确性]</a:t>
            </a:r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19EC9C-8CDF-411C-8DAF-C2B2395DB5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C7FF695-3CC5-4D53-8925-9D645EF8AB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438D2B-58EC-45D8-B5F1-92B7D72652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AA918FD-8DF5-4B84-A8FC-26FB95EF46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CFD1D7-9178-4CB4-A757-9781D6BDFF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935ED4-F87C-409C-ACB8-A91CFBC796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DF1D477-DFE5-4DF2-8A1A-78D44FC34E2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A20A728-2245-4FAA-9FF3-BC782887B0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2500229-8279-465D-81D3-CDB0C194C8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453536-7FE1-40DA-9759-C04F906E89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BF1245-D11E-458A-83A0-BE4C350F7D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tags" Target="../tags/tag1.xml" /><Relationship Id="rId5" Type="http://schemas.openxmlformats.org/officeDocument/2006/relationships/tags" Target="../tags/tag2.xml" /><Relationship Id="rId6" Type="http://schemas.openxmlformats.org/officeDocument/2006/relationships/tags" Target="../tags/tag3.xml" /><Relationship Id="rId7" Type="http://schemas.openxmlformats.org/officeDocument/2006/relationships/tags" Target="../tags/tag4.xml" /><Relationship Id="rId8" Type="http://schemas.openxmlformats.org/officeDocument/2006/relationships/customXml" Target="../../customXml/item2.xml" /><Relationship Id="rId9" Type="http://schemas.openxmlformats.org/officeDocument/2006/relationships/tags" Target="../tags/tag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2.xml" /><Relationship Id="rId11" Type="http://schemas.openxmlformats.org/officeDocument/2006/relationships/tags" Target="../tags/tag13.xml" /><Relationship Id="rId12" Type="http://schemas.openxmlformats.org/officeDocument/2006/relationships/tags" Target="../tags/tag14.xml" /><Relationship Id="rId13" Type="http://schemas.openxmlformats.org/officeDocument/2006/relationships/tags" Target="../tags/tag15.xml" /><Relationship Id="rId14" Type="http://schemas.openxmlformats.org/officeDocument/2006/relationships/tags" Target="../tags/tag16.xml" /><Relationship Id="rId15" Type="http://schemas.openxmlformats.org/officeDocument/2006/relationships/tags" Target="../tags/tag17.xml" /><Relationship Id="rId16" Type="http://schemas.openxmlformats.org/officeDocument/2006/relationships/tags" Target="../tags/tag18.xml" /><Relationship Id="rId17" Type="http://schemas.openxmlformats.org/officeDocument/2006/relationships/tags" Target="../tags/tag19.xml" /><Relationship Id="rId18" Type="http://schemas.openxmlformats.org/officeDocument/2006/relationships/tags" Target="../tags/tag20.xml" /><Relationship Id="rId19" Type="http://schemas.openxmlformats.org/officeDocument/2006/relationships/tags" Target="../tags/tag21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22.xml" /><Relationship Id="rId21" Type="http://schemas.openxmlformats.org/officeDocument/2006/relationships/tags" Target="../tags/tag23.xml" /><Relationship Id="rId22" Type="http://schemas.openxmlformats.org/officeDocument/2006/relationships/tags" Target="../tags/tag24.xml" /><Relationship Id="rId23" Type="http://schemas.openxmlformats.org/officeDocument/2006/relationships/tags" Target="../tags/tag25.xml" /><Relationship Id="rId24" Type="http://schemas.openxmlformats.org/officeDocument/2006/relationships/tags" Target="../tags/tag26.xml" /><Relationship Id="rId25" Type="http://schemas.openxmlformats.org/officeDocument/2006/relationships/tags" Target="../tags/tag27.xml" /><Relationship Id="rId26" Type="http://schemas.openxmlformats.org/officeDocument/2006/relationships/tags" Target="../tags/tag28.xml" /><Relationship Id="rId27" Type="http://schemas.openxmlformats.org/officeDocument/2006/relationships/tags" Target="../tags/tag29.xml" /><Relationship Id="rId28" Type="http://schemas.openxmlformats.org/officeDocument/2006/relationships/customXml" Target="../../customXml/item3.xml" /><Relationship Id="rId29" Type="http://schemas.openxmlformats.org/officeDocument/2006/relationships/tags" Target="../tags/tag30.xml" /><Relationship Id="rId3" Type="http://schemas.openxmlformats.org/officeDocument/2006/relationships/image" Target="../media/image1.png" /><Relationship Id="rId4" Type="http://schemas.openxmlformats.org/officeDocument/2006/relationships/tags" Target="../tags/tag6.xml" /><Relationship Id="rId5" Type="http://schemas.openxmlformats.org/officeDocument/2006/relationships/tags" Target="../tags/tag7.xml" /><Relationship Id="rId6" Type="http://schemas.openxmlformats.org/officeDocument/2006/relationships/tags" Target="../tags/tag8.xml" /><Relationship Id="rId7" Type="http://schemas.openxmlformats.org/officeDocument/2006/relationships/tags" Target="../tags/tag9.xml" /><Relationship Id="rId8" Type="http://schemas.openxmlformats.org/officeDocument/2006/relationships/tags" Target="../tags/tag10.xml" /><Relationship Id="rId9" Type="http://schemas.openxmlformats.org/officeDocument/2006/relationships/tags" Target="../tags/tag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Relationship Id="rId4" Type="http://schemas.openxmlformats.org/officeDocument/2006/relationships/tags" Target="../tags/tag31.xml" /><Relationship Id="rId5" Type="http://schemas.openxmlformats.org/officeDocument/2006/relationships/tags" Target="../tags/tag32.xml" /><Relationship Id="rId6" Type="http://schemas.openxmlformats.org/officeDocument/2006/relationships/tags" Target="../tags/tag33.xml" /><Relationship Id="rId7" Type="http://schemas.openxmlformats.org/officeDocument/2006/relationships/customXml" Target="../../customXml/item4.xml" /><Relationship Id="rId8" Type="http://schemas.openxmlformats.org/officeDocument/2006/relationships/tags" Target="../tags/tag3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3.png" /><Relationship Id="rId11" Type="http://schemas.openxmlformats.org/officeDocument/2006/relationships/tags" Target="../tags/tag41.xml" /><Relationship Id="rId12" Type="http://schemas.openxmlformats.org/officeDocument/2006/relationships/tags" Target="../tags/tag42.xml" /><Relationship Id="rId13" Type="http://schemas.openxmlformats.org/officeDocument/2006/relationships/image" Target="../media/image4.jpeg" /><Relationship Id="rId14" Type="http://schemas.openxmlformats.org/officeDocument/2006/relationships/customXml" Target="../../customXml/item5.xml" /><Relationship Id="rId15" Type="http://schemas.openxmlformats.org/officeDocument/2006/relationships/tags" Target="../tags/tag43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tags" Target="../tags/tag37.xml" /><Relationship Id="rId6" Type="http://schemas.openxmlformats.org/officeDocument/2006/relationships/image" Target="../media/image2.jpeg" /><Relationship Id="rId7" Type="http://schemas.openxmlformats.org/officeDocument/2006/relationships/tags" Target="../tags/tag38.xml" /><Relationship Id="rId8" Type="http://schemas.openxmlformats.org/officeDocument/2006/relationships/tags" Target="../tags/tag39.xml" /><Relationship Id="rId9" Type="http://schemas.openxmlformats.org/officeDocument/2006/relationships/tags" Target="../tags/tag4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customXml" Target="../../customXml/item6.xml" /><Relationship Id="rId11" Type="http://schemas.openxmlformats.org/officeDocument/2006/relationships/tags" Target="../tags/tag50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44.xml" /><Relationship Id="rId4" Type="http://schemas.openxmlformats.org/officeDocument/2006/relationships/tags" Target="../tags/tag45.xml" /><Relationship Id="rId5" Type="http://schemas.openxmlformats.org/officeDocument/2006/relationships/tags" Target="../tags/tag46.xml" /><Relationship Id="rId6" Type="http://schemas.openxmlformats.org/officeDocument/2006/relationships/tags" Target="../tags/tag47.xml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Relationship Id="rId4" Type="http://schemas.openxmlformats.org/officeDocument/2006/relationships/tags" Target="../tags/tag51.xml" /><Relationship Id="rId5" Type="http://schemas.openxmlformats.org/officeDocument/2006/relationships/tags" Target="../tags/tag52.xml" /><Relationship Id="rId6" Type="http://schemas.openxmlformats.org/officeDocument/2006/relationships/tags" Target="../tags/tag53.xml" /><Relationship Id="rId7" Type="http://schemas.openxmlformats.org/officeDocument/2006/relationships/customXml" Target="../../customXml/item7.xml" /><Relationship Id="rId8" Type="http://schemas.openxmlformats.org/officeDocument/2006/relationships/tags" Target="../tags/tag5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60.xml" /><Relationship Id="rId11" Type="http://schemas.openxmlformats.org/officeDocument/2006/relationships/customXml" Target="../../customXml/item8.xml" /><Relationship Id="rId12" Type="http://schemas.openxmlformats.org/officeDocument/2006/relationships/tags" Target="../tags/tag61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55.xml" /><Relationship Id="rId4" Type="http://schemas.openxmlformats.org/officeDocument/2006/relationships/tags" Target="../tags/tag56.xml" /><Relationship Id="rId5" Type="http://schemas.openxmlformats.org/officeDocument/2006/relationships/tags" Target="../tags/tag57.xml" /><Relationship Id="rId6" Type="http://schemas.openxmlformats.org/officeDocument/2006/relationships/image" Target="../media/image6.jpeg" /><Relationship Id="rId7" Type="http://schemas.openxmlformats.org/officeDocument/2006/relationships/tags" Target="../tags/tag58.xml" /><Relationship Id="rId8" Type="http://schemas.openxmlformats.org/officeDocument/2006/relationships/image" Target="../media/image7.jpeg" /><Relationship Id="rId9" Type="http://schemas.openxmlformats.org/officeDocument/2006/relationships/tags" Target="../tags/tag5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66.xml" /><Relationship Id="rId11" Type="http://schemas.openxmlformats.org/officeDocument/2006/relationships/customXml" Target="../../customXml/item9.xml" /><Relationship Id="rId12" Type="http://schemas.openxmlformats.org/officeDocument/2006/relationships/tags" Target="../tags/tag67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62.xml" /><Relationship Id="rId4" Type="http://schemas.openxmlformats.org/officeDocument/2006/relationships/image" Target="../media/image8.jpeg" /><Relationship Id="rId5" Type="http://schemas.openxmlformats.org/officeDocument/2006/relationships/tags" Target="../tags/tag63.xml" /><Relationship Id="rId6" Type="http://schemas.openxmlformats.org/officeDocument/2006/relationships/image" Target="../media/image9.jpeg" /><Relationship Id="rId7" Type="http://schemas.openxmlformats.org/officeDocument/2006/relationships/tags" Target="../tags/tag64.xml" /><Relationship Id="rId8" Type="http://schemas.openxmlformats.org/officeDocument/2006/relationships/image" Target="../media/image10.jpeg" /><Relationship Id="rId9" Type="http://schemas.openxmlformats.org/officeDocument/2006/relationships/tags" Target="../tags/tag6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68.xml" /><Relationship Id="rId4" Type="http://schemas.openxmlformats.org/officeDocument/2006/relationships/image" Target="../media/image11.jpeg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customXml" Target="../../customXml/item10.xml" /><Relationship Id="rId8" Type="http://schemas.openxmlformats.org/officeDocument/2006/relationships/tags" Target="../tags/tag7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.png" /><Relationship Id="rId4" Type="http://schemas.openxmlformats.org/officeDocument/2006/relationships/tags" Target="../tags/tag72.xml" /><Relationship Id="rId5" Type="http://schemas.openxmlformats.org/officeDocument/2006/relationships/tags" Target="../tags/tag73.xml" /><Relationship Id="rId6" Type="http://schemas.openxmlformats.org/officeDocument/2006/relationships/tags" Target="../tags/tag74.xml" /><Relationship Id="rId7" Type="http://schemas.openxmlformats.org/officeDocument/2006/relationships/customXml" Target="../../customXml/item11.xml" /><Relationship Id="rId8" Type="http://schemas.openxmlformats.org/officeDocument/2006/relationships/tags" Target="../tags/tag7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81.xml" /><Relationship Id="rId11" Type="http://schemas.openxmlformats.org/officeDocument/2006/relationships/customXml" Target="../../customXml/item12.xml" /><Relationship Id="rId12" Type="http://schemas.openxmlformats.org/officeDocument/2006/relationships/tags" Target="../tags/tag82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76.xml" /><Relationship Id="rId4" Type="http://schemas.openxmlformats.org/officeDocument/2006/relationships/image" Target="../media/image12.jpeg" /><Relationship Id="rId5" Type="http://schemas.openxmlformats.org/officeDocument/2006/relationships/tags" Target="../tags/tag77.xml" /><Relationship Id="rId6" Type="http://schemas.openxmlformats.org/officeDocument/2006/relationships/tags" Target="../tags/tag78.xml" /><Relationship Id="rId7" Type="http://schemas.openxmlformats.org/officeDocument/2006/relationships/image" Target="../media/image13.jpeg" /><Relationship Id="rId8" Type="http://schemas.openxmlformats.org/officeDocument/2006/relationships/tags" Target="../tags/tag79.xml" /><Relationship Id="rId9" Type="http://schemas.openxmlformats.org/officeDocument/2006/relationships/tags" Target="../tags/tag8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88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83.xml" /><Relationship Id="rId4" Type="http://schemas.openxmlformats.org/officeDocument/2006/relationships/tags" Target="../tags/tag84.xml" /><Relationship Id="rId5" Type="http://schemas.openxmlformats.org/officeDocument/2006/relationships/image" Target="../media/image14.jpeg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customXml" Target="../../customXml/item1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5.jpeg" /><Relationship Id="rId11" Type="http://schemas.openxmlformats.org/officeDocument/2006/relationships/customXml" Target="../../customXml/item14.xml" /><Relationship Id="rId12" Type="http://schemas.openxmlformats.org/officeDocument/2006/relationships/tags" Target="../tags/tag95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image" Target="../media/image11.jpeg" /><Relationship Id="rId9" Type="http://schemas.openxmlformats.org/officeDocument/2006/relationships/tags" Target="../tags/tag9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.png" /><Relationship Id="rId4" Type="http://schemas.openxmlformats.org/officeDocument/2006/relationships/tags" Target="../tags/tag96.xml" /><Relationship Id="rId5" Type="http://schemas.openxmlformats.org/officeDocument/2006/relationships/tags" Target="../tags/tag97.xml" /><Relationship Id="rId6" Type="http://schemas.openxmlformats.org/officeDocument/2006/relationships/tags" Target="../tags/tag98.xml" /><Relationship Id="rId7" Type="http://schemas.openxmlformats.org/officeDocument/2006/relationships/customXml" Target="../../customXml/item15.xml" /><Relationship Id="rId8" Type="http://schemas.openxmlformats.org/officeDocument/2006/relationships/tags" Target="../tags/tag99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100.xml" /><Relationship Id="rId4" Type="http://schemas.openxmlformats.org/officeDocument/2006/relationships/tags" Target="../tags/tag101.xml" /><Relationship Id="rId5" Type="http://schemas.openxmlformats.org/officeDocument/2006/relationships/tags" Target="../tags/tag102.xml" /><Relationship Id="rId6" Type="http://schemas.openxmlformats.org/officeDocument/2006/relationships/tags" Target="../tags/tag103.xml" /><Relationship Id="rId7" Type="http://schemas.openxmlformats.org/officeDocument/2006/relationships/image" Target="../media/image16.jpeg" /><Relationship Id="rId8" Type="http://schemas.openxmlformats.org/officeDocument/2006/relationships/customXml" Target="../../customXml/item16.xml" /><Relationship Id="rId9" Type="http://schemas.openxmlformats.org/officeDocument/2006/relationships/tags" Target="../tags/tag104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8.jpeg" /><Relationship Id="rId11" Type="http://schemas.openxmlformats.org/officeDocument/2006/relationships/customXml" Target="../../customXml/item17.xml" /><Relationship Id="rId12" Type="http://schemas.openxmlformats.org/officeDocument/2006/relationships/tags" Target="../tags/tag111.x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image" Target="../media/image17.jpeg" /><Relationship Id="rId9" Type="http://schemas.openxmlformats.org/officeDocument/2006/relationships/tags" Target="../tags/tag11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.png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customXml" Target="../../customXml/item18.xml" /><Relationship Id="rId8" Type="http://schemas.openxmlformats.org/officeDocument/2006/relationships/tags" Target="../tags/tag11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0.jpeg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customXml" Target="../../customXml/item19.xml" /><Relationship Id="rId16" Type="http://schemas.openxmlformats.org/officeDocument/2006/relationships/tags" Target="../tags/tag126.xml" /><Relationship Id="rId2" Type="http://schemas.openxmlformats.org/officeDocument/2006/relationships/notesSlide" Target="../notesSlides/notesSlide18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image" Target="../media/image19.jpeg" /><Relationship Id="rId9" Type="http://schemas.openxmlformats.org/officeDocument/2006/relationships/tags" Target="../tags/tag1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customXml" Target="../../customXml/item20.xml" /><Relationship Id="rId11" Type="http://schemas.openxmlformats.org/officeDocument/2006/relationships/tags" Target="../tags/tag133.xml" /><Relationship Id="rId2" Type="http://schemas.openxmlformats.org/officeDocument/2006/relationships/notesSlide" Target="../notesSlides/notesSlide19.xml" /><Relationship Id="rId3" Type="http://schemas.openxmlformats.org/officeDocument/2006/relationships/tags" Target="../tags/tag127.xml" /><Relationship Id="rId4" Type="http://schemas.openxmlformats.org/officeDocument/2006/relationships/image" Target="../media/image21.jpeg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1.png" /><Relationship Id="rId4" Type="http://schemas.openxmlformats.org/officeDocument/2006/relationships/tags" Target="../tags/tag134.xml" /><Relationship Id="rId5" Type="http://schemas.openxmlformats.org/officeDocument/2006/relationships/tags" Target="../tags/tag135.xml" /><Relationship Id="rId6" Type="http://schemas.openxmlformats.org/officeDocument/2006/relationships/tags" Target="../tags/tag136.xml" /><Relationship Id="rId7" Type="http://schemas.openxmlformats.org/officeDocument/2006/relationships/customXml" Target="../../customXml/item21.xml" /><Relationship Id="rId8" Type="http://schemas.openxmlformats.org/officeDocument/2006/relationships/tags" Target="../tags/tag137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44.xml" /><Relationship Id="rId11" Type="http://schemas.openxmlformats.org/officeDocument/2006/relationships/tags" Target="../tags/tag145.xml" /><Relationship Id="rId12" Type="http://schemas.openxmlformats.org/officeDocument/2006/relationships/customXml" Target="../../customXml/item22.xml" /><Relationship Id="rId13" Type="http://schemas.openxmlformats.org/officeDocument/2006/relationships/tags" Target="../tags/tag146.xml" /><Relationship Id="rId2" Type="http://schemas.openxmlformats.org/officeDocument/2006/relationships/notesSlide" Target="../notesSlides/notesSlide21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tags" Target="../tags/tag143.xml" /><Relationship Id="rId9" Type="http://schemas.openxmlformats.org/officeDocument/2006/relationships/image" Target="../media/image2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1.png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customXml" Target="../../customXml/item23.xml" /><Relationship Id="rId8" Type="http://schemas.openxmlformats.org/officeDocument/2006/relationships/tags" Target="../tags/tag150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3.xml" /><Relationship Id="rId3" Type="http://schemas.openxmlformats.org/officeDocument/2006/relationships/tags" Target="../tags/tag151.xml" /><Relationship Id="rId4" Type="http://schemas.openxmlformats.org/officeDocument/2006/relationships/tags" Target="../tags/tag152.xml" /><Relationship Id="rId5" Type="http://schemas.openxmlformats.org/officeDocument/2006/relationships/tags" Target="../tags/tag153.xml" /><Relationship Id="rId6" Type="http://schemas.openxmlformats.org/officeDocument/2006/relationships/tags" Target="../tags/tag154.xml" /><Relationship Id="rId7" Type="http://schemas.openxmlformats.org/officeDocument/2006/relationships/image" Target="../media/image23.jpeg" /><Relationship Id="rId8" Type="http://schemas.openxmlformats.org/officeDocument/2006/relationships/customXml" Target="../../customXml/item24.xml" /><Relationship Id="rId9" Type="http://schemas.openxmlformats.org/officeDocument/2006/relationships/tags" Target="../tags/tag15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4.xml" /><Relationship Id="rId3" Type="http://schemas.openxmlformats.org/officeDocument/2006/relationships/tags" Target="../tags/tag156.xml" /><Relationship Id="rId4" Type="http://schemas.openxmlformats.org/officeDocument/2006/relationships/tags" Target="../tags/tag157.xml" /><Relationship Id="rId5" Type="http://schemas.openxmlformats.org/officeDocument/2006/relationships/tags" Target="../tags/tag158.xml" /><Relationship Id="rId6" Type="http://schemas.openxmlformats.org/officeDocument/2006/relationships/image" Target="../media/image24.png" /><Relationship Id="rId7" Type="http://schemas.openxmlformats.org/officeDocument/2006/relationships/tags" Target="../tags/tag159.xml" /><Relationship Id="rId8" Type="http://schemas.openxmlformats.org/officeDocument/2006/relationships/customXml" Target="../../customXml/item25.xml" /><Relationship Id="rId9" Type="http://schemas.openxmlformats.org/officeDocument/2006/relationships/tags" Target="../tags/tag160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66.xml" /><Relationship Id="rId11" Type="http://schemas.openxmlformats.org/officeDocument/2006/relationships/customXml" Target="../../customXml/item26.xml" /><Relationship Id="rId12" Type="http://schemas.openxmlformats.org/officeDocument/2006/relationships/tags" Target="../tags/tag167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5.png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image" Target="../media/image26.jpeg" /><Relationship Id="rId7" Type="http://schemas.openxmlformats.org/officeDocument/2006/relationships/tags" Target="../tags/tag163.xml" /><Relationship Id="rId8" Type="http://schemas.openxmlformats.org/officeDocument/2006/relationships/tags" Target="../tags/tag164.xml" /><Relationship Id="rId9" Type="http://schemas.openxmlformats.org/officeDocument/2006/relationships/tags" Target="../tags/tag165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1.png" /><Relationship Id="rId4" Type="http://schemas.openxmlformats.org/officeDocument/2006/relationships/tags" Target="../tags/tag168.xml" /><Relationship Id="rId5" Type="http://schemas.openxmlformats.org/officeDocument/2006/relationships/tags" Target="../tags/tag169.xml" /><Relationship Id="rId6" Type="http://schemas.openxmlformats.org/officeDocument/2006/relationships/tags" Target="../tags/tag170.xml" /><Relationship Id="rId7" Type="http://schemas.openxmlformats.org/officeDocument/2006/relationships/customXml" Target="../../customXml/item27.xml" /><Relationship Id="rId8" Type="http://schemas.openxmlformats.org/officeDocument/2006/relationships/tags" Target="../tags/tag17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customXml" Target="../../customXml/item28.xml" /><Relationship Id="rId11" Type="http://schemas.openxmlformats.org/officeDocument/2006/relationships/tags" Target="../tags/tag178.xml" /><Relationship Id="rId2" Type="http://schemas.openxmlformats.org/officeDocument/2006/relationships/notesSlide" Target="../notesSlides/notesSlide27.xml" /><Relationship Id="rId3" Type="http://schemas.openxmlformats.org/officeDocument/2006/relationships/tags" Target="../tags/tag172.xml" /><Relationship Id="rId4" Type="http://schemas.openxmlformats.org/officeDocument/2006/relationships/tags" Target="../tags/tag173.xml" /><Relationship Id="rId5" Type="http://schemas.openxmlformats.org/officeDocument/2006/relationships/tags" Target="../tags/tag174.xml" /><Relationship Id="rId6" Type="http://schemas.openxmlformats.org/officeDocument/2006/relationships/tags" Target="../tags/tag175.xml" /><Relationship Id="rId7" Type="http://schemas.openxmlformats.org/officeDocument/2006/relationships/tags" Target="../tags/tag176.xml" /><Relationship Id="rId8" Type="http://schemas.openxmlformats.org/officeDocument/2006/relationships/tags" Target="../tags/tag177.xml" /><Relationship Id="rId9" Type="http://schemas.openxmlformats.org/officeDocument/2006/relationships/image" Target="../media/image27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83.xml" /><Relationship Id="rId11" Type="http://schemas.openxmlformats.org/officeDocument/2006/relationships/tags" Target="../tags/tag184.xml" /><Relationship Id="rId12" Type="http://schemas.openxmlformats.org/officeDocument/2006/relationships/tags" Target="../tags/tag185.xml" /><Relationship Id="rId13" Type="http://schemas.openxmlformats.org/officeDocument/2006/relationships/customXml" Target="../../customXml/item29.xml" /><Relationship Id="rId14" Type="http://schemas.openxmlformats.org/officeDocument/2006/relationships/tags" Target="../tags/tag186.xml" /><Relationship Id="rId2" Type="http://schemas.openxmlformats.org/officeDocument/2006/relationships/notesSlide" Target="../notesSlides/notesSlide28.xml" /><Relationship Id="rId3" Type="http://schemas.openxmlformats.org/officeDocument/2006/relationships/tags" Target="../tags/tag179.xml" /><Relationship Id="rId4" Type="http://schemas.openxmlformats.org/officeDocument/2006/relationships/image" Target="../media/image2.jpeg" /><Relationship Id="rId5" Type="http://schemas.openxmlformats.org/officeDocument/2006/relationships/tags" Target="../tags/tag180.xml" /><Relationship Id="rId6" Type="http://schemas.openxmlformats.org/officeDocument/2006/relationships/image" Target="../media/image28.jpeg" /><Relationship Id="rId7" Type="http://schemas.openxmlformats.org/officeDocument/2006/relationships/tags" Target="../tags/tag181.xml" /><Relationship Id="rId8" Type="http://schemas.openxmlformats.org/officeDocument/2006/relationships/image" Target="../media/image29.jpeg" /><Relationship Id="rId9" Type="http://schemas.openxmlformats.org/officeDocument/2006/relationships/tags" Target="../tags/tag182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1.png" /><Relationship Id="rId4" Type="http://schemas.openxmlformats.org/officeDocument/2006/relationships/tags" Target="../tags/tag187.xml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customXml" Target="../../customXml/item30.xml" /><Relationship Id="rId9" Type="http://schemas.openxmlformats.org/officeDocument/2006/relationships/tags" Target="../tags/tag191.xml" /></Relationships>
</file>

<file path=ppt/slides/slide1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>
            <a:off x="5717924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>
            <a:off x="608245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>
            <a:off x="6561426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dir="10800000" algn="r" rotWithShape="0">
              <a:schemeClr val="accent3">
                <a:lumMod val="5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 flipH="1">
            <a:off x="7359712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dir="10800000" algn="r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0A1BC7B-6C59-5819-CDBB-E8BBE00E7F90}"/>
              </a:ext>
            </a:extLst>
          </p:cNvPr>
          <p:cNvSpPr/>
          <p:nvPr/>
        </p:nvSpPr>
        <p:spPr>
          <a:xfrm flipH="1">
            <a:off x="2692975" y="5531478"/>
            <a:ext cx="2139315" cy="5111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Text1">
            <a:extLst>
              <a:ext uri="{FF2B5EF4-FFF2-40B4-BE49-F238E27FC236}">
                <a16:creationId xmlns:a16="http://schemas.microsoft.com/office/drawing/2014/main" id="{99C42F04-C9E1-672E-7807-BBAC567BA70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2833310" y="5608313"/>
            <a:ext cx="1851660" cy="387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尤小优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64DCA1B-FF1E-70F9-B72B-C9FDB24FBC07}"/>
              </a:ext>
            </a:extLst>
          </p:cNvPr>
          <p:cNvSpPr/>
          <p:nvPr/>
        </p:nvSpPr>
        <p:spPr>
          <a:xfrm flipH="1">
            <a:off x="553025" y="5530843"/>
            <a:ext cx="2139315" cy="511175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Text2">
            <a:extLst>
              <a:ext uri="{FF2B5EF4-FFF2-40B4-BE49-F238E27FC236}">
                <a16:creationId xmlns:a16="http://schemas.microsoft.com/office/drawing/2014/main" id="{8CCB0766-CB35-BFAA-9E05-B0E5405740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flipH="1">
            <a:off x="559680" y="1664392"/>
            <a:ext cx="6438263" cy="21297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8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9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破界融合：顶级内容平台与社交生态的创见未来</a:t>
            </a:r>
          </a:p>
        </p:txBody>
      </p:sp>
      <p:sp>
        <p:nvSpPr>
          <p:cNvPr id="17" name="Text3">
            <a:extLst>
              <a:ext uri="{FF2B5EF4-FFF2-40B4-BE49-F238E27FC236}">
                <a16:creationId xmlns:a16="http://schemas.microsoft.com/office/drawing/2014/main" id="{46CF7332-3D49-E736-7F7B-EBC5A555EBB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flipH="1">
            <a:off x="550154" y="4320159"/>
            <a:ext cx="5167770" cy="511175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rPr>
              <a:t>Breakthrough Fusion: Innovative Future of Top Content Platforms and Social Ecosystems</a:t>
            </a:r>
          </a:p>
        </p:txBody>
      </p:sp>
      <p:sp>
        <p:nvSpPr>
          <p:cNvPr id="18" name="Text4">
            <a:extLst>
              <a:ext uri="{FF2B5EF4-FFF2-40B4-BE49-F238E27FC236}">
                <a16:creationId xmlns:a16="http://schemas.microsoft.com/office/drawing/2014/main" id="{1A357AC6-B1C0-48E1-C4E5-7693CD0432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 flipH="1">
            <a:off x="693183" y="5587040"/>
            <a:ext cx="1859280" cy="3987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chemeClr val="accent1"/>
                </a:solidFill>
                <a:effectLst>
                  <a:outerShdw blurRad="76200" dist="38100" dir="2700000" algn="ctr" rotWithShape="0">
                    <a:schemeClr val="accent1">
                      <a:alpha val="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2025.09.17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DE0323D-2BD0-4490-5A5C-BDD24041D84E}"/>
              </a:ext>
            </a:extLst>
          </p:cNvPr>
          <p:cNvSpPr/>
          <p:nvPr/>
        </p:nvSpPr>
        <p:spPr>
          <a:xfrm flipH="1">
            <a:off x="-3785" y="815346"/>
            <a:ext cx="3638550" cy="40073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9000">
                <a:schemeClr val="accent1">
                  <a:alpha val="48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26C348B-3ED0-A782-C914-B82A9BA38A11}"/>
              </a:ext>
            </a:extLst>
          </p:cNvPr>
          <p:cNvGrpSpPr/>
          <p:nvPr/>
        </p:nvGrpSpPr>
        <p:grpSpPr>
          <a:xfrm rot="16200000">
            <a:off x="1036894" y="4653899"/>
            <a:ext cx="345514" cy="711835"/>
            <a:chOff x="27129" y="3997265"/>
            <a:chExt cx="345514" cy="711835"/>
          </a:xfrm>
          <a:gradFill>
            <a:gsLst>
              <a:gs pos="0">
                <a:schemeClr val="accent2">
                  <a:alpha val="54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1"/>
          </a:gradFill>
        </p:grpSpPr>
        <p:sp>
          <p:nvSpPr>
            <p:cNvPr id="41" name="图形">
              <a:extLst>
                <a:ext uri="{FF2B5EF4-FFF2-40B4-BE49-F238E27FC236}">
                  <a16:creationId xmlns:a16="http://schemas.microsoft.com/office/drawing/2014/main" id="{8ECB48BB-3569-2B87-8507-5993AE49EAA6}"/>
                </a:ext>
              </a:extLst>
            </p:cNvPr>
            <p:cNvSpPr/>
            <p:nvPr/>
          </p:nvSpPr>
          <p:spPr>
            <a:xfrm>
              <a:off x="27129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2" name="图形">
              <a:extLst>
                <a:ext uri="{FF2B5EF4-FFF2-40B4-BE49-F238E27FC236}">
                  <a16:creationId xmlns:a16="http://schemas.microsoft.com/office/drawing/2014/main" id="{556AE48D-4EC8-77FE-BA84-0CC59DA0AF1A}"/>
                </a:ext>
              </a:extLst>
            </p:cNvPr>
            <p:cNvSpPr/>
            <p:nvPr/>
          </p:nvSpPr>
          <p:spPr>
            <a:xfrm>
              <a:off x="234437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3" name="图形">
              <a:extLst>
                <a:ext uri="{FF2B5EF4-FFF2-40B4-BE49-F238E27FC236}">
                  <a16:creationId xmlns:a16="http://schemas.microsoft.com/office/drawing/2014/main" id="{B9A70FDF-77D7-C0B2-FF00-C1F04E879ABD}"/>
                </a:ext>
              </a:extLst>
            </p:cNvPr>
            <p:cNvSpPr/>
            <p:nvPr/>
          </p:nvSpPr>
          <p:spPr>
            <a:xfrm>
              <a:off x="27129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4" name="图形">
              <a:extLst>
                <a:ext uri="{FF2B5EF4-FFF2-40B4-BE49-F238E27FC236}">
                  <a16:creationId xmlns:a16="http://schemas.microsoft.com/office/drawing/2014/main" id="{AAE507C5-182F-DB9E-92A4-C528BCCB38F0}"/>
                </a:ext>
              </a:extLst>
            </p:cNvPr>
            <p:cNvSpPr/>
            <p:nvPr/>
          </p:nvSpPr>
          <p:spPr>
            <a:xfrm>
              <a:off x="234437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5" name="图形">
              <a:extLst>
                <a:ext uri="{FF2B5EF4-FFF2-40B4-BE49-F238E27FC236}">
                  <a16:creationId xmlns:a16="http://schemas.microsoft.com/office/drawing/2014/main" id="{430E247F-B9CF-543B-FDF6-066B041C0DA5}"/>
                </a:ext>
              </a:extLst>
            </p:cNvPr>
            <p:cNvSpPr/>
            <p:nvPr/>
          </p:nvSpPr>
          <p:spPr>
            <a:xfrm>
              <a:off x="27129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6" name="图形">
              <a:extLst>
                <a:ext uri="{FF2B5EF4-FFF2-40B4-BE49-F238E27FC236}">
                  <a16:creationId xmlns:a16="http://schemas.microsoft.com/office/drawing/2014/main" id="{6F310003-A45E-9BC3-DBDE-604ACBF72009}"/>
                </a:ext>
              </a:extLst>
            </p:cNvPr>
            <p:cNvSpPr/>
            <p:nvPr/>
          </p:nvSpPr>
          <p:spPr>
            <a:xfrm>
              <a:off x="234437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7" name="图形">
              <a:extLst>
                <a:ext uri="{FF2B5EF4-FFF2-40B4-BE49-F238E27FC236}">
                  <a16:creationId xmlns:a16="http://schemas.microsoft.com/office/drawing/2014/main" id="{8FF0E832-AC2F-9679-FF65-C09A405F3C8B}"/>
                </a:ext>
              </a:extLst>
            </p:cNvPr>
            <p:cNvSpPr/>
            <p:nvPr/>
          </p:nvSpPr>
          <p:spPr>
            <a:xfrm>
              <a:off x="27129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8" name="图形">
              <a:extLst>
                <a:ext uri="{FF2B5EF4-FFF2-40B4-BE49-F238E27FC236}">
                  <a16:creationId xmlns:a16="http://schemas.microsoft.com/office/drawing/2014/main" id="{04F20A01-E15E-4E80-30BF-DFEA60B28CB7}"/>
                </a:ext>
              </a:extLst>
            </p:cNvPr>
            <p:cNvSpPr/>
            <p:nvPr/>
          </p:nvSpPr>
          <p:spPr>
            <a:xfrm>
              <a:off x="234437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CE87A8AB-47A2-9ABD-B97E-57380990454D}"/>
              </a:ext>
            </a:extLst>
          </p:cNvPr>
          <p:cNvGrpSpPr/>
          <p:nvPr/>
        </p:nvGrpSpPr>
        <p:grpSpPr>
          <a:xfrm rot="16200000">
            <a:off x="5105750" y="6187425"/>
            <a:ext cx="345514" cy="711835"/>
            <a:chOff x="27129" y="3997265"/>
            <a:chExt cx="345514" cy="711835"/>
          </a:xfrm>
          <a:gradFill>
            <a:gsLst>
              <a:gs pos="0">
                <a:schemeClr val="accent2">
                  <a:alpha val="54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1"/>
          </a:gradFill>
        </p:grpSpPr>
        <p:sp>
          <p:nvSpPr>
            <p:cNvPr id="50" name="图形">
              <a:extLst>
                <a:ext uri="{FF2B5EF4-FFF2-40B4-BE49-F238E27FC236}">
                  <a16:creationId xmlns:a16="http://schemas.microsoft.com/office/drawing/2014/main" id="{55D04108-525A-21C6-4AEA-10D9FD1B8769}"/>
                </a:ext>
              </a:extLst>
            </p:cNvPr>
            <p:cNvSpPr/>
            <p:nvPr/>
          </p:nvSpPr>
          <p:spPr>
            <a:xfrm>
              <a:off x="27129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1" name="图形">
              <a:extLst>
                <a:ext uri="{FF2B5EF4-FFF2-40B4-BE49-F238E27FC236}">
                  <a16:creationId xmlns:a16="http://schemas.microsoft.com/office/drawing/2014/main" id="{FEE68126-9185-6B36-41E9-34D6FD8F7F21}"/>
                </a:ext>
              </a:extLst>
            </p:cNvPr>
            <p:cNvSpPr/>
            <p:nvPr/>
          </p:nvSpPr>
          <p:spPr>
            <a:xfrm>
              <a:off x="234437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2" name="图形">
              <a:extLst>
                <a:ext uri="{FF2B5EF4-FFF2-40B4-BE49-F238E27FC236}">
                  <a16:creationId xmlns:a16="http://schemas.microsoft.com/office/drawing/2014/main" id="{D0A9B393-D48E-2095-F448-6F436097B496}"/>
                </a:ext>
              </a:extLst>
            </p:cNvPr>
            <p:cNvSpPr/>
            <p:nvPr/>
          </p:nvSpPr>
          <p:spPr>
            <a:xfrm>
              <a:off x="27129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3" name="图形">
              <a:extLst>
                <a:ext uri="{FF2B5EF4-FFF2-40B4-BE49-F238E27FC236}">
                  <a16:creationId xmlns:a16="http://schemas.microsoft.com/office/drawing/2014/main" id="{E7209279-62CD-D4C2-F30E-EA7BCBD34B84}"/>
                </a:ext>
              </a:extLst>
            </p:cNvPr>
            <p:cNvSpPr/>
            <p:nvPr/>
          </p:nvSpPr>
          <p:spPr>
            <a:xfrm>
              <a:off x="234437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4" name="图形">
              <a:extLst>
                <a:ext uri="{FF2B5EF4-FFF2-40B4-BE49-F238E27FC236}">
                  <a16:creationId xmlns:a16="http://schemas.microsoft.com/office/drawing/2014/main" id="{8FD4E2CB-9D4B-7526-0329-91DADC378421}"/>
                </a:ext>
              </a:extLst>
            </p:cNvPr>
            <p:cNvSpPr/>
            <p:nvPr/>
          </p:nvSpPr>
          <p:spPr>
            <a:xfrm>
              <a:off x="27129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5" name="图形">
              <a:extLst>
                <a:ext uri="{FF2B5EF4-FFF2-40B4-BE49-F238E27FC236}">
                  <a16:creationId xmlns:a16="http://schemas.microsoft.com/office/drawing/2014/main" id="{2B08EFB5-D8CF-174D-A92A-743DFD9AB073}"/>
                </a:ext>
              </a:extLst>
            </p:cNvPr>
            <p:cNvSpPr/>
            <p:nvPr/>
          </p:nvSpPr>
          <p:spPr>
            <a:xfrm>
              <a:off x="234437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6" name="图形">
              <a:extLst>
                <a:ext uri="{FF2B5EF4-FFF2-40B4-BE49-F238E27FC236}">
                  <a16:creationId xmlns:a16="http://schemas.microsoft.com/office/drawing/2014/main" id="{73F54584-56D1-0F9D-D9AE-82109A6163D5}"/>
                </a:ext>
              </a:extLst>
            </p:cNvPr>
            <p:cNvSpPr/>
            <p:nvPr/>
          </p:nvSpPr>
          <p:spPr>
            <a:xfrm>
              <a:off x="27129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7" name="图形">
              <a:extLst>
                <a:ext uri="{FF2B5EF4-FFF2-40B4-BE49-F238E27FC236}">
                  <a16:creationId xmlns:a16="http://schemas.microsoft.com/office/drawing/2014/main" id="{20691506-F0D6-AC49-371F-B20278471D52}"/>
                </a:ext>
              </a:extLst>
            </p:cNvPr>
            <p:cNvSpPr/>
            <p:nvPr/>
          </p:nvSpPr>
          <p:spPr>
            <a:xfrm>
              <a:off x="234437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</p:grpSp>
    </p:spTree>
    <p:custDataLst>
      <p:custData r:id="rId8"/>
      <p:tags r:id="rId9"/>
    </p:custDataLst>
    <p:extLst>
      <p:ext uri="{BB962C8B-B14F-4D97-AF65-F5344CB8AC3E}">
        <p14:creationId val="2354347894"/>
      </p:ext>
    </p:extLst>
  </p:cSld>
  <p:clrMapOvr>
    <a:masterClrMapping/>
  </p:clrMapOvr>
</p:sld>
</file>

<file path=ppt/slides/slide2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atalo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shape 4">
            <a:extLst>
              <a:ext uri="{FF2B5EF4-FFF2-40B4-BE49-F238E27FC236}">
                <a16:creationId xmlns:a16="http://schemas.microsoft.com/office/drawing/2014/main" id="{C2568126-4605-AC89-A007-FA21720B6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3"/>
          <a:stretch>
            <a:fillRect/>
          </a:stretch>
        </p:blipFill>
        <p:spPr>
          <a:xfrm>
            <a:off x="-637" y="0"/>
            <a:ext cx="953132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16200000">
            <a:off x="2663825" y="-2664460"/>
            <a:ext cx="6863715" cy="12192635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文本框 26"/>
          <p:cNvSpPr txBox="1"/>
          <p:nvPr/>
        </p:nvSpPr>
        <p:spPr>
          <a:xfrm>
            <a:off x="712801" y="2781702"/>
            <a:ext cx="1591918" cy="9233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9" name="文本框 27"/>
          <p:cNvSpPr txBox="1"/>
          <p:nvPr/>
        </p:nvSpPr>
        <p:spPr>
          <a:xfrm>
            <a:off x="712801" y="3705032"/>
            <a:ext cx="1591918" cy="369332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Content</a:t>
            </a:r>
            <a:endParaRPr lang="en-US" altLang="zh-CN" sz="1800" i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38"/>
          <p:cNvSpPr/>
          <p:nvPr/>
        </p:nvSpPr>
        <p:spPr>
          <a:xfrm>
            <a:off x="2926080" y="-30798"/>
            <a:ext cx="9265920" cy="6891655"/>
          </a:xfrm>
          <a:custGeom>
            <a:gdLst>
              <a:gd name="adj" fmla="val 5832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592" h="10853">
                <a:moveTo>
                  <a:pt x="633" y="0"/>
                </a:moveTo>
                <a:lnTo>
                  <a:pt x="14592" y="0"/>
                </a:lnTo>
                <a:lnTo>
                  <a:pt x="14592" y="10853"/>
                </a:lnTo>
                <a:lnTo>
                  <a:pt x="633" y="10853"/>
                </a:lnTo>
                <a:cubicBezTo>
                  <a:pt x="283" y="10853"/>
                  <a:pt x="0" y="10570"/>
                  <a:pt x="0" y="10220"/>
                </a:cubicBezTo>
                <a:lnTo>
                  <a:pt x="0" y="633"/>
                </a:lnTo>
                <a:cubicBezTo>
                  <a:pt x="0" y="283"/>
                  <a:pt x="283" y="0"/>
                  <a:pt x="6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1" name="Text4"/>
          <p:cNvGrpSpPr/>
          <p:nvPr>
            <p:custDataLst>
              <p:tags r:id="rId4"/>
            </p:custDataLst>
          </p:nvPr>
        </p:nvGrpSpPr>
        <p:grpSpPr>
          <a:xfrm>
            <a:off x="4366178" y="1170304"/>
            <a:ext cx="3189061" cy="1463150"/>
            <a:chOff x="2757713" y="1890118"/>
            <a:chExt cx="3189061" cy="1434946"/>
          </a:xfrm>
        </p:grpSpPr>
        <p:sp>
          <p:nvSpPr>
            <p:cNvPr id="32" name="Text1"/>
            <p:cNvSpPr txBox="1"/>
            <p:nvPr>
              <p:custDataLst>
                <p:tags r:id="rId5"/>
              </p:custDataLst>
            </p:nvPr>
          </p:nvSpPr>
          <p:spPr>
            <a:xfrm>
              <a:off x="2757714" y="2905780"/>
              <a:ext cx="3189060" cy="41928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000">
                  <a:latin typeface="微软雅黑" panose="020b0503020204020204" charset="-122"/>
                  <a:ea typeface="微软雅黑" panose="020b0503020204020204" charset="-122"/>
                </a:rPr>
                <a:t>内容社交融合破痛点，开启全新发展机遇</a:t>
              </a:r>
            </a:p>
          </p:txBody>
        </p:sp>
        <p:sp>
          <p:nvSpPr>
            <p:cNvPr id="33" name="Text2"/>
            <p:cNvSpPr txBox="1"/>
            <p:nvPr>
              <p:custDataLst>
                <p:tags r:id="rId6"/>
              </p:custDataLst>
            </p:nvPr>
          </p:nvSpPr>
          <p:spPr>
            <a:xfrm>
              <a:off x="2757713" y="2474893"/>
              <a:ext cx="3189061" cy="369332"/>
            </a:xfrm>
            <a:prstGeom prst="rect">
              <a:avLst/>
            </a:prstGeom>
          </p:spPr>
          <p:txBody>
            <a:bodyPr wrap="square">
              <a:normAutofit fontScale="7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b="1">
                  <a:latin typeface="微软雅黑" panose="020b0503020204020204" charset="-122"/>
                  <a:ea typeface="微软雅黑" panose="020b0503020204020204" charset="-122"/>
                </a:rPr>
                <a:t>痛点与机遇：内容社交一体化的必然趋势</a:t>
              </a:r>
            </a:p>
          </p:txBody>
        </p:sp>
        <p:sp>
          <p:nvSpPr>
            <p:cNvPr id="34" name="Text3"/>
            <p:cNvSpPr txBox="1"/>
            <p:nvPr>
              <p:custDataLst>
                <p:tags r:id="rId7"/>
              </p:custDataLst>
            </p:nvPr>
          </p:nvSpPr>
          <p:spPr>
            <a:xfrm>
              <a:off x="2757714" y="1890118"/>
              <a:ext cx="1776103" cy="584775"/>
            </a:xfrm>
            <a:prstGeom prst="rect">
              <a:avLst/>
            </a:prstGeom>
          </p:spPr>
          <p:txBody>
            <a:bodyPr wrap="non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800" b="1"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grpSp>
        <p:nvGrpSpPr>
          <p:cNvPr id="12" name="Text8"/>
          <p:cNvGrpSpPr/>
          <p:nvPr>
            <p:custDataLst>
              <p:tags r:id="rId8"/>
            </p:custDataLst>
          </p:nvPr>
        </p:nvGrpSpPr>
        <p:grpSpPr>
          <a:xfrm>
            <a:off x="4366178" y="2749024"/>
            <a:ext cx="3189061" cy="1463040"/>
            <a:chOff x="2757713" y="1890118"/>
            <a:chExt cx="3189061" cy="1434946"/>
          </a:xfrm>
        </p:grpSpPr>
        <p:sp>
          <p:nvSpPr>
            <p:cNvPr id="29" name="Text5"/>
            <p:cNvSpPr txBox="1"/>
            <p:nvPr>
              <p:custDataLst>
                <p:tags r:id="rId9"/>
              </p:custDataLst>
            </p:nvPr>
          </p:nvSpPr>
          <p:spPr>
            <a:xfrm>
              <a:off x="2757714" y="2905780"/>
              <a:ext cx="3189060" cy="41928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000">
                  <a:latin typeface="微软雅黑" panose="020b0503020204020204" charset="-122"/>
                  <a:ea typeface="微软雅黑" panose="020b0503020204020204" charset="-122"/>
                </a:rPr>
                <a:t>专业内容引擎，驱动精准高效知识输出</a:t>
              </a:r>
            </a:p>
          </p:txBody>
        </p:sp>
        <p:sp>
          <p:nvSpPr>
            <p:cNvPr id="30" name="Text6"/>
            <p:cNvSpPr txBox="1"/>
            <p:nvPr>
              <p:custDataLst>
                <p:tags r:id="rId10"/>
              </p:custDataLst>
            </p:nvPr>
          </p:nvSpPr>
          <p:spPr>
            <a:xfrm>
              <a:off x="2757713" y="2474893"/>
              <a:ext cx="3189061" cy="369332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b="1">
                  <a:latin typeface="微软雅黑" panose="020b0503020204020204" charset="-122"/>
                  <a:ea typeface="微软雅黑" panose="020b0503020204020204" charset="-122"/>
                </a:rPr>
                <a:t>核心功能：专业内容引擎</a:t>
              </a:r>
            </a:p>
          </p:txBody>
        </p:sp>
        <p:sp>
          <p:nvSpPr>
            <p:cNvPr id="31" name="Text7"/>
            <p:cNvSpPr txBox="1"/>
            <p:nvPr>
              <p:custDataLst>
                <p:tags r:id="rId11"/>
              </p:custDataLst>
            </p:nvPr>
          </p:nvSpPr>
          <p:spPr>
            <a:xfrm>
              <a:off x="2757714" y="1890118"/>
              <a:ext cx="1776103" cy="584775"/>
            </a:xfrm>
            <a:prstGeom prst="rect">
              <a:avLst/>
            </a:prstGeom>
          </p:spPr>
          <p:txBody>
            <a:bodyPr wrap="non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800" b="1"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grpSp>
        <p:nvGrpSpPr>
          <p:cNvPr id="13" name="Text12"/>
          <p:cNvGrpSpPr/>
          <p:nvPr>
            <p:custDataLst>
              <p:tags r:id="rId12"/>
            </p:custDataLst>
          </p:nvPr>
        </p:nvGrpSpPr>
        <p:grpSpPr>
          <a:xfrm>
            <a:off x="4366178" y="4327634"/>
            <a:ext cx="3189061" cy="1463040"/>
            <a:chOff x="2757713" y="1890118"/>
            <a:chExt cx="3189061" cy="1434946"/>
          </a:xfrm>
        </p:grpSpPr>
        <p:sp>
          <p:nvSpPr>
            <p:cNvPr id="26" name="Text9"/>
            <p:cNvSpPr txBox="1"/>
            <p:nvPr>
              <p:custDataLst>
                <p:tags r:id="rId13"/>
              </p:custDataLst>
            </p:nvPr>
          </p:nvSpPr>
          <p:spPr>
            <a:xfrm>
              <a:off x="2757714" y="2905780"/>
              <a:ext cx="3189060" cy="41928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000">
                  <a:latin typeface="微软雅黑" panose="020b0503020204020204" charset="-122"/>
                  <a:ea typeface="微软雅黑" panose="020b0503020204020204" charset="-122"/>
                </a:rPr>
                <a:t>社群空间系统，搭建高效互动交流新平台</a:t>
              </a:r>
            </a:p>
          </p:txBody>
        </p:sp>
        <p:sp>
          <p:nvSpPr>
            <p:cNvPr id="27" name="Text10"/>
            <p:cNvSpPr txBox="1"/>
            <p:nvPr>
              <p:custDataLst>
                <p:tags r:id="rId14"/>
              </p:custDataLst>
            </p:nvPr>
          </p:nvSpPr>
          <p:spPr>
            <a:xfrm>
              <a:off x="2757713" y="2474893"/>
              <a:ext cx="3189061" cy="369332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b="1">
                  <a:latin typeface="微软雅黑" panose="020b0503020204020204" charset="-122"/>
                  <a:ea typeface="微软雅黑" panose="020b0503020204020204" charset="-122"/>
                </a:rPr>
                <a:t>核心功能：社群空间系统</a:t>
              </a:r>
            </a:p>
          </p:txBody>
        </p:sp>
        <p:sp>
          <p:nvSpPr>
            <p:cNvPr id="28" name="Text11"/>
            <p:cNvSpPr txBox="1"/>
            <p:nvPr>
              <p:custDataLst>
                <p:tags r:id="rId15"/>
              </p:custDataLst>
            </p:nvPr>
          </p:nvSpPr>
          <p:spPr>
            <a:xfrm>
              <a:off x="2757714" y="1890118"/>
              <a:ext cx="1776103" cy="584775"/>
            </a:xfrm>
            <a:prstGeom prst="rect">
              <a:avLst/>
            </a:prstGeom>
          </p:spPr>
          <p:txBody>
            <a:bodyPr wrap="non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800" b="1"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</a:p>
          </p:txBody>
        </p:sp>
      </p:grpSp>
      <p:grpSp>
        <p:nvGrpSpPr>
          <p:cNvPr id="14" name="Text16"/>
          <p:cNvGrpSpPr/>
          <p:nvPr>
            <p:custDataLst>
              <p:tags r:id="rId16"/>
            </p:custDataLst>
          </p:nvPr>
        </p:nvGrpSpPr>
        <p:grpSpPr>
          <a:xfrm>
            <a:off x="7754579" y="1171574"/>
            <a:ext cx="3189061" cy="1463150"/>
            <a:chOff x="2757713" y="1890118"/>
            <a:chExt cx="3189061" cy="1434946"/>
          </a:xfrm>
        </p:grpSpPr>
        <p:sp>
          <p:nvSpPr>
            <p:cNvPr id="23" name="Text13"/>
            <p:cNvSpPr txBox="1"/>
            <p:nvPr>
              <p:custDataLst>
                <p:tags r:id="rId17"/>
              </p:custDataLst>
            </p:nvPr>
          </p:nvSpPr>
          <p:spPr>
            <a:xfrm>
              <a:off x="2757714" y="2905780"/>
              <a:ext cx="3189060" cy="41928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000">
                  <a:latin typeface="微软雅黑" panose="020b0503020204020204" charset="-122"/>
                  <a:ea typeface="微软雅黑" panose="020b0503020204020204" charset="-122"/>
                </a:rPr>
                <a:t>产品总览：一体为核心，两翼齐飞展宏图</a:t>
              </a:r>
            </a:p>
          </p:txBody>
        </p:sp>
        <p:sp>
          <p:nvSpPr>
            <p:cNvPr id="24" name="Text14"/>
            <p:cNvSpPr txBox="1"/>
            <p:nvPr>
              <p:custDataLst>
                <p:tags r:id="rId18"/>
              </p:custDataLst>
            </p:nvPr>
          </p:nvSpPr>
          <p:spPr>
            <a:xfrm>
              <a:off x="2757713" y="2474893"/>
              <a:ext cx="3189061" cy="369332"/>
            </a:xfrm>
            <a:prstGeom prst="rect">
              <a:avLst/>
            </a:prstGeom>
          </p:spPr>
          <p:txBody>
            <a:bodyPr wrap="square">
              <a:normAutofit fontScale="9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b="1">
                  <a:latin typeface="微软雅黑" panose="020b0503020204020204" charset="-122"/>
                  <a:ea typeface="微软雅黑" panose="020b0503020204020204" charset="-122"/>
                </a:rPr>
                <a:t>产品总览：一体两翼的架构设计</a:t>
              </a:r>
            </a:p>
          </p:txBody>
        </p:sp>
        <p:sp>
          <p:nvSpPr>
            <p:cNvPr id="25" name="Text15"/>
            <p:cNvSpPr txBox="1"/>
            <p:nvPr>
              <p:custDataLst>
                <p:tags r:id="rId19"/>
              </p:custDataLst>
            </p:nvPr>
          </p:nvSpPr>
          <p:spPr>
            <a:xfrm>
              <a:off x="2757714" y="1890118"/>
              <a:ext cx="1776103" cy="584775"/>
            </a:xfrm>
            <a:prstGeom prst="rect">
              <a:avLst/>
            </a:prstGeom>
          </p:spPr>
          <p:txBody>
            <a:bodyPr wrap="non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800" b="1"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grpSp>
        <p:nvGrpSpPr>
          <p:cNvPr id="15" name="Text20"/>
          <p:cNvGrpSpPr/>
          <p:nvPr>
            <p:custDataLst>
              <p:tags r:id="rId20"/>
            </p:custDataLst>
          </p:nvPr>
        </p:nvGrpSpPr>
        <p:grpSpPr>
          <a:xfrm>
            <a:off x="7754579" y="2750294"/>
            <a:ext cx="3189061" cy="1463040"/>
            <a:chOff x="2757713" y="1890118"/>
            <a:chExt cx="3189061" cy="1434946"/>
          </a:xfrm>
        </p:grpSpPr>
        <p:sp>
          <p:nvSpPr>
            <p:cNvPr id="20" name="Text17"/>
            <p:cNvSpPr txBox="1"/>
            <p:nvPr>
              <p:custDataLst>
                <p:tags r:id="rId21"/>
              </p:custDataLst>
            </p:nvPr>
          </p:nvSpPr>
          <p:spPr>
            <a:xfrm>
              <a:off x="2757714" y="2905780"/>
              <a:ext cx="3189060" cy="41928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000">
                  <a:latin typeface="微软雅黑" panose="020b0503020204020204" charset="-122"/>
                  <a:ea typeface="微软雅黑" panose="020b0503020204020204" charset="-122"/>
                </a:rPr>
                <a:t>多元社交互动，构建紧密社交关系圈</a:t>
              </a:r>
            </a:p>
          </p:txBody>
        </p:sp>
        <p:sp>
          <p:nvSpPr>
            <p:cNvPr id="21" name="Text18"/>
            <p:cNvSpPr txBox="1"/>
            <p:nvPr>
              <p:custDataLst>
                <p:tags r:id="rId22"/>
              </p:custDataLst>
            </p:nvPr>
          </p:nvSpPr>
          <p:spPr>
            <a:xfrm>
              <a:off x="2757713" y="2474893"/>
              <a:ext cx="3189061" cy="369332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b="1">
                  <a:latin typeface="微软雅黑" panose="020b0503020204020204" charset="-122"/>
                  <a:ea typeface="微软雅黑" panose="020b0503020204020204" charset="-122"/>
                </a:rPr>
                <a:t>核心功能：社交互动体系</a:t>
              </a:r>
            </a:p>
          </p:txBody>
        </p:sp>
        <p:sp>
          <p:nvSpPr>
            <p:cNvPr id="22" name="Text19"/>
            <p:cNvSpPr txBox="1"/>
            <p:nvPr>
              <p:custDataLst>
                <p:tags r:id="rId23"/>
              </p:custDataLst>
            </p:nvPr>
          </p:nvSpPr>
          <p:spPr>
            <a:xfrm>
              <a:off x="2757714" y="1890118"/>
              <a:ext cx="1776103" cy="584775"/>
            </a:xfrm>
            <a:prstGeom prst="rect">
              <a:avLst/>
            </a:prstGeom>
          </p:spPr>
          <p:txBody>
            <a:bodyPr wrap="non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800" b="1"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grpSp>
        <p:nvGrpSpPr>
          <p:cNvPr id="16" name="Text24"/>
          <p:cNvGrpSpPr/>
          <p:nvPr>
            <p:custDataLst>
              <p:tags r:id="rId24"/>
            </p:custDataLst>
          </p:nvPr>
        </p:nvGrpSpPr>
        <p:grpSpPr>
          <a:xfrm>
            <a:off x="7754579" y="4328904"/>
            <a:ext cx="3189061" cy="1463040"/>
            <a:chOff x="2757713" y="1890118"/>
            <a:chExt cx="3189061" cy="1434946"/>
          </a:xfrm>
        </p:grpSpPr>
        <p:sp>
          <p:nvSpPr>
            <p:cNvPr id="17" name="Text21"/>
            <p:cNvSpPr txBox="1"/>
            <p:nvPr>
              <p:custDataLst>
                <p:tags r:id="rId25"/>
              </p:custDataLst>
            </p:nvPr>
          </p:nvSpPr>
          <p:spPr>
            <a:xfrm>
              <a:off x="2757714" y="2905780"/>
              <a:ext cx="3189060" cy="41928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000">
                  <a:latin typeface="微软雅黑" panose="020b0503020204020204" charset="-122"/>
                  <a:ea typeface="微软雅黑" panose="020b0503020204020204" charset="-122"/>
                </a:rPr>
                <a:t>数字赋能创新，实体增值焕发新活力</a:t>
              </a:r>
            </a:p>
          </p:txBody>
        </p:sp>
        <p:sp>
          <p:nvSpPr>
            <p:cNvPr id="18" name="Text22"/>
            <p:cNvSpPr txBox="1"/>
            <p:nvPr>
              <p:custDataLst>
                <p:tags r:id="rId26"/>
              </p:custDataLst>
            </p:nvPr>
          </p:nvSpPr>
          <p:spPr>
            <a:xfrm>
              <a:off x="2757713" y="2474893"/>
              <a:ext cx="3189061" cy="369332"/>
            </a:xfrm>
            <a:prstGeom prst="rect">
              <a:avLst/>
            </a:prstGeom>
          </p:spPr>
          <p:txBody>
            <a:bodyPr wrap="squar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b="1">
                  <a:latin typeface="微软雅黑" panose="020b0503020204020204" charset="-122"/>
                  <a:ea typeface="微软雅黑" panose="020b0503020204020204" charset="-122"/>
                </a:rPr>
                <a:t>特色增值服务：从数字到实体</a:t>
              </a:r>
            </a:p>
          </p:txBody>
        </p:sp>
        <p:sp>
          <p:nvSpPr>
            <p:cNvPr id="19" name="Text23"/>
            <p:cNvSpPr txBox="1"/>
            <p:nvPr>
              <p:custDataLst>
                <p:tags r:id="rId27"/>
              </p:custDataLst>
            </p:nvPr>
          </p:nvSpPr>
          <p:spPr>
            <a:xfrm>
              <a:off x="2757714" y="1890118"/>
              <a:ext cx="1776103" cy="584775"/>
            </a:xfrm>
            <a:prstGeom prst="rect">
              <a:avLst/>
            </a:prstGeom>
          </p:spPr>
          <p:txBody>
            <a:bodyPr wrap="none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800" b="1"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0FFE41B-306D-A648-66DC-105C780C20AB}"/>
              </a:ext>
            </a:extLst>
          </p:cNvPr>
          <p:cNvGrpSpPr/>
          <p:nvPr/>
        </p:nvGrpSpPr>
        <p:grpSpPr>
          <a:xfrm rot="5400000" flipH="1">
            <a:off x="10805807" y="5796297"/>
            <a:ext cx="345514" cy="711835"/>
            <a:chOff x="27129" y="3997265"/>
            <a:chExt cx="345514" cy="711835"/>
          </a:xfrm>
          <a:gradFill>
            <a:gsLst>
              <a:gs pos="0">
                <a:schemeClr val="accent2">
                  <a:alpha val="54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1"/>
          </a:gradFill>
        </p:grpSpPr>
        <p:sp>
          <p:nvSpPr>
            <p:cNvPr id="36" name="图形">
              <a:extLst>
                <a:ext uri="{FF2B5EF4-FFF2-40B4-BE49-F238E27FC236}">
                  <a16:creationId xmlns:a16="http://schemas.microsoft.com/office/drawing/2014/main" id="{D6B7013B-6CE1-0ABA-0294-07919BE32DC6}"/>
                </a:ext>
              </a:extLst>
            </p:cNvPr>
            <p:cNvSpPr/>
            <p:nvPr/>
          </p:nvSpPr>
          <p:spPr>
            <a:xfrm>
              <a:off x="27129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37" name="图形">
              <a:extLst>
                <a:ext uri="{FF2B5EF4-FFF2-40B4-BE49-F238E27FC236}">
                  <a16:creationId xmlns:a16="http://schemas.microsoft.com/office/drawing/2014/main" id="{D25BCBCA-E46E-B31A-6626-DF4F58BBEA0B}"/>
                </a:ext>
              </a:extLst>
            </p:cNvPr>
            <p:cNvSpPr/>
            <p:nvPr/>
          </p:nvSpPr>
          <p:spPr>
            <a:xfrm>
              <a:off x="234437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38" name="图形">
              <a:extLst>
                <a:ext uri="{FF2B5EF4-FFF2-40B4-BE49-F238E27FC236}">
                  <a16:creationId xmlns:a16="http://schemas.microsoft.com/office/drawing/2014/main" id="{222C6ACC-AF06-A835-779F-8E24D7D9BB08}"/>
                </a:ext>
              </a:extLst>
            </p:cNvPr>
            <p:cNvSpPr/>
            <p:nvPr/>
          </p:nvSpPr>
          <p:spPr>
            <a:xfrm>
              <a:off x="27129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39" name="图形">
              <a:extLst>
                <a:ext uri="{FF2B5EF4-FFF2-40B4-BE49-F238E27FC236}">
                  <a16:creationId xmlns:a16="http://schemas.microsoft.com/office/drawing/2014/main" id="{345236E3-EA07-58EA-8C5F-91E3582D6171}"/>
                </a:ext>
              </a:extLst>
            </p:cNvPr>
            <p:cNvSpPr/>
            <p:nvPr/>
          </p:nvSpPr>
          <p:spPr>
            <a:xfrm>
              <a:off x="234437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0" name="图形">
              <a:extLst>
                <a:ext uri="{FF2B5EF4-FFF2-40B4-BE49-F238E27FC236}">
                  <a16:creationId xmlns:a16="http://schemas.microsoft.com/office/drawing/2014/main" id="{6725D421-3833-EBDD-54EE-B86B1E51DBC1}"/>
                </a:ext>
              </a:extLst>
            </p:cNvPr>
            <p:cNvSpPr/>
            <p:nvPr/>
          </p:nvSpPr>
          <p:spPr>
            <a:xfrm>
              <a:off x="27129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1" name="图形">
              <a:extLst>
                <a:ext uri="{FF2B5EF4-FFF2-40B4-BE49-F238E27FC236}">
                  <a16:creationId xmlns:a16="http://schemas.microsoft.com/office/drawing/2014/main" id="{60A52BA5-A286-8F75-3944-F9C970E7AD6F}"/>
                </a:ext>
              </a:extLst>
            </p:cNvPr>
            <p:cNvSpPr/>
            <p:nvPr/>
          </p:nvSpPr>
          <p:spPr>
            <a:xfrm>
              <a:off x="234437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2" name="图形">
              <a:extLst>
                <a:ext uri="{FF2B5EF4-FFF2-40B4-BE49-F238E27FC236}">
                  <a16:creationId xmlns:a16="http://schemas.microsoft.com/office/drawing/2014/main" id="{3F734C87-CFD3-4D74-E342-FE3549F8B929}"/>
                </a:ext>
              </a:extLst>
            </p:cNvPr>
            <p:cNvSpPr/>
            <p:nvPr/>
          </p:nvSpPr>
          <p:spPr>
            <a:xfrm>
              <a:off x="27129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3" name="图形">
              <a:extLst>
                <a:ext uri="{FF2B5EF4-FFF2-40B4-BE49-F238E27FC236}">
                  <a16:creationId xmlns:a16="http://schemas.microsoft.com/office/drawing/2014/main" id="{CA572895-4AD2-5252-50D1-6E107D4A9551}"/>
                </a:ext>
              </a:extLst>
            </p:cNvPr>
            <p:cNvSpPr/>
            <p:nvPr/>
          </p:nvSpPr>
          <p:spPr>
            <a:xfrm>
              <a:off x="234437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</p:grpSp>
    </p:spTree>
    <p:custDataLst>
      <p:custData r:id="rId28"/>
      <p:tags r:id="rId29"/>
    </p:custDataLst>
  </p:cSld>
  <p:clrMapOvr>
    <a:masterClrMapping/>
  </p:clrMapOvr>
</p:sld>
</file>

<file path=ppt/slides/slide3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hapter_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>
            <a:off x="5717924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>
            <a:off x="608245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>
            <a:off x="6561426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dir="10800000" algn="r" rotWithShape="0">
              <a:schemeClr val="accent3">
                <a:lumMod val="5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 flipH="1">
            <a:off x="7359712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dir="10800000" algn="r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2" name="Text1">
            <a:extLst>
              <a:ext uri="{FF2B5EF4-FFF2-40B4-BE49-F238E27FC236}">
                <a16:creationId xmlns:a16="http://schemas.microsoft.com/office/drawing/2014/main" id="{1166EA4A-C2A7-942B-1D09-5490330775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510510" y="3134360"/>
            <a:ext cx="6156600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7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痛点与机遇：内容社交一体化的必然趋势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694A2F19-29BB-5A37-F481-DAB8E7027F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flipH="1">
            <a:off x="510510" y="4571365"/>
            <a:ext cx="5239708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Pain Points and Opportunities: The Inevitable Trend of Content Social Integration</a:t>
            </a:r>
          </a:p>
        </p:txBody>
      </p:sp>
      <p:sp>
        <p:nvSpPr>
          <p:cNvPr id="4" name="Text3">
            <a:extLst>
              <a:ext uri="{FF2B5EF4-FFF2-40B4-BE49-F238E27FC236}">
                <a16:creationId xmlns:a16="http://schemas.microsoft.com/office/drawing/2014/main" id="{BB431F8F-E070-BB26-06DE-49F2D2587F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flipH="1">
            <a:off x="510510" y="1257926"/>
            <a:ext cx="1611989" cy="1452596"/>
          </a:xfrm>
          <a:prstGeom prst="rect">
            <a:avLst/>
          </a:prstGeom>
          <a:noFill/>
        </p:spPr>
        <p:txBody>
          <a:bodyPr wrap="square" rtlCol="0" anchor="ctr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8800" b="1"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7CD8FCA-2C89-4F9A-60E0-9352187FF748}"/>
              </a:ext>
            </a:extLst>
          </p:cNvPr>
          <p:cNvSpPr/>
          <p:nvPr/>
        </p:nvSpPr>
        <p:spPr>
          <a:xfrm flipH="1" flipV="1">
            <a:off x="723483" y="2710522"/>
            <a:ext cx="1062436" cy="166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7"/>
      <p:tags r:id="rId8"/>
    </p:custDataLst>
    <p:extLst>
      <p:ext uri="{BB962C8B-B14F-4D97-AF65-F5344CB8AC3E}">
        <p14:creationId val="3483677321"/>
      </p:ext>
    </p:extLst>
  </p:cSld>
  <p:clrMapOvr>
    <a:masterClrMapping/>
  </p:clrMapOvr>
</p:sld>
</file>

<file path=ppt/slides/slide4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1">
            <a:extLst>
              <a:ext uri="{FF2B5EF4-FFF2-40B4-BE49-F238E27FC236}">
                <a16:creationId xmlns:a16="http://schemas.microsoft.com/office/drawing/2014/main" id="{8C91E031-D025-7719-D862-F11DCD34288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18598" y="635732"/>
            <a:ext cx="5604024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内容创作者的多平台粉丝管理困境</a:t>
            </a:r>
          </a:p>
        </p:txBody>
      </p:sp>
      <p:sp>
        <p:nvSpPr>
          <p:cNvPr id="6" name="Text2">
            <a:extLst>
              <a:ext uri="{FF2B5EF4-FFF2-40B4-BE49-F238E27FC236}">
                <a16:creationId xmlns:a16="http://schemas.microsoft.com/office/drawing/2014/main" id="{E7AABAC0-8A58-5B0A-F21C-B2CF21747F5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18599" y="2111616"/>
            <a:ext cx="5611250" cy="4229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跨平台粉丝分散导致互动效率低下：数据显示83%创作者面临粉丝沉淀难题
现有工具割裂影响社区活跃度：平均社群生命周期仅6.2个月
安全私密共享空间的刚性需求：家庭数字内容存储市场年增长27%</a:t>
            </a:r>
          </a:p>
        </p:txBody>
      </p:sp>
      <p:sp>
        <p:nvSpPr>
          <p:cNvPr id="4" name="Shape1">
            <a:extLst>
              <a:ext uri="{FF2B5EF4-FFF2-40B4-BE49-F238E27FC236}">
                <a16:creationId xmlns:a16="http://schemas.microsoft.com/office/drawing/2014/main" id="{8E01E374-3C12-4EF9-8E74-84AD1D5921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06213" y="0"/>
            <a:ext cx="4885787" cy="5151185"/>
          </a:xfrm>
          <a:custGeom>
            <a:gdLst>
              <a:gd name="connsiteX0" fmla="*/ 147291 w 5851453"/>
              <a:gd name="connsiteY0" fmla="*/ 0 h 6169306"/>
              <a:gd name="connsiteX1" fmla="*/ 5851453 w 5851453"/>
              <a:gd name="connsiteY1" fmla="*/ 0 h 6169306"/>
              <a:gd name="connsiteX2" fmla="*/ 5851453 w 5851453"/>
              <a:gd name="connsiteY2" fmla="*/ 6090264 h 6169306"/>
              <a:gd name="connsiteX3" fmla="*/ 5605857 w 5851453"/>
              <a:gd name="connsiteY3" fmla="*/ 6129356 h 6169306"/>
              <a:gd name="connsiteX4" fmla="*/ 4972537 w 5851453"/>
              <a:gd name="connsiteY4" fmla="*/ 6169306 h 6169306"/>
              <a:gd name="connsiteX5" fmla="*/ 0 w 5851453"/>
              <a:gd name="connsiteY5" fmla="*/ 1196768 h 6169306"/>
              <a:gd name="connsiteX6" fmla="*/ 127332 w 5851453"/>
              <a:gd name="connsiteY6" fmla="*/ 73785 h 61693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1453" h="6169306">
                <a:moveTo>
                  <a:pt x="147291" y="0"/>
                </a:moveTo>
                <a:lnTo>
                  <a:pt x="5851453" y="0"/>
                </a:lnTo>
                <a:lnTo>
                  <a:pt x="5851453" y="6090264"/>
                </a:lnTo>
                <a:lnTo>
                  <a:pt x="5605857" y="6129356"/>
                </a:lnTo>
                <a:cubicBezTo>
                  <a:pt x="5398466" y="6155718"/>
                  <a:pt x="5187089" y="6169306"/>
                  <a:pt x="4972537" y="6169306"/>
                </a:cubicBezTo>
                <a:cubicBezTo>
                  <a:pt x="2226279" y="6169306"/>
                  <a:pt x="0" y="3943025"/>
                  <a:pt x="0" y="1196768"/>
                </a:cubicBezTo>
                <a:cubicBezTo>
                  <a:pt x="0" y="810576"/>
                  <a:pt x="44026" y="434666"/>
                  <a:pt x="127332" y="73785"/>
                </a:cubicBezTo>
                <a:close/>
              </a:path>
            </a:pathLst>
          </a:custGeom>
          <a:blipFill>
            <a:blip r:embed="rId6"/>
            <a:stretch>
              <a:fillRect l="-28975" r="-289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Oval 5">
            <a:extLst>
              <a:ext uri="{FF2B5EF4-FFF2-40B4-BE49-F238E27FC236}">
                <a16:creationId xmlns:a16="http://schemas.microsoft.com/office/drawing/2014/main" id="{D4908FC4-EB2D-5379-9664-36458630C82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824761" y="3219445"/>
            <a:ext cx="3047123" cy="3047124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457200" sx="104000" sy="104000" algn="ctr" rotWithShape="0">
              <a:schemeClr val="accent1"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9A2C9840-24C1-D145-F604-01DAD57A57EB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911348" y="3306032"/>
            <a:ext cx="2873950" cy="2873949"/>
          </a:xfrm>
          <a:prstGeom prst="ellipse">
            <a:avLst/>
          </a:prstGeom>
          <a:noFill/>
          <a:ln w="12700" cmpd="thickThin">
            <a:solidFill>
              <a:schemeClr val="accent3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2">
            <a:extLst>
              <a:ext uri="{FF2B5EF4-FFF2-40B4-BE49-F238E27FC236}">
                <a16:creationId xmlns:a16="http://schemas.microsoft.com/office/drawing/2014/main" id="{EBFBAD76-7768-14C1-DBAA-F49B8C9BDBB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990549" y="3385234"/>
            <a:ext cx="2715543" cy="2715543"/>
          </a:xfrm>
          <a:prstGeom prst="ellipse">
            <a:avLst/>
          </a:prstGeom>
          <a:blipFill>
            <a:blip r:embed="rId10"/>
            <a:stretch>
              <a:fillRect l="-35106" r="-3510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 sz="13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01677515-A79B-B2C0-7902-003A0380CCB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6741037" y="2483787"/>
            <a:ext cx="1851041" cy="1851042"/>
          </a:xfrm>
          <a:prstGeom prst="ellipse">
            <a:avLst/>
          </a:prstGeom>
          <a:solidFill>
            <a:schemeClr val="tx2">
              <a:alpha val="90000"/>
            </a:schemeClr>
          </a:solidFill>
          <a:ln>
            <a:noFill/>
          </a:ln>
          <a:effectLst>
            <a:outerShdw blurRad="457200" sx="104000" sy="104000" algn="ctr" rotWithShape="0">
              <a:schemeClr val="accent1"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hape3">
            <a:extLst>
              <a:ext uri="{FF2B5EF4-FFF2-40B4-BE49-F238E27FC236}">
                <a16:creationId xmlns:a16="http://schemas.microsoft.com/office/drawing/2014/main" id="{52358E25-D5C4-C46A-3395-D62583E1D0EB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830666" y="2573417"/>
            <a:ext cx="1649616" cy="1649616"/>
          </a:xfrm>
          <a:prstGeom prst="ellipse">
            <a:avLst/>
          </a:prstGeom>
          <a:blipFill>
            <a:blip r:embed="rId13"/>
            <a:stretch>
              <a:fillRect l="-25019" r="-250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 sz="13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custData r:id="rId14"/>
      <p:tags r:id="rId15"/>
    </p:custDataLst>
    <p:extLst>
      <p:ext uri="{BB962C8B-B14F-4D97-AF65-F5344CB8AC3E}">
        <p14:creationId val="4290909833"/>
      </p:ext>
    </p:extLst>
  </p:cSld>
  <p:clrMapOvr>
    <a:masterClrMapping/>
  </p:clrMapOvr>
</p:sld>
</file>

<file path=ppt/slides/slide5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!!平滑17"/>
          <p:cNvSpPr/>
          <p:nvPr>
            <p:custDataLst>
              <p:tags r:id="rId3"/>
            </p:custDataLst>
          </p:nvPr>
        </p:nvSpPr>
        <p:spPr>
          <a:xfrm>
            <a:off x="8941676" y="893"/>
            <a:ext cx="3248933" cy="68562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!!平滑1"/>
          <p:cNvSpPr/>
          <p:nvPr>
            <p:custDataLst>
              <p:tags r:id="rId4"/>
            </p:custDataLst>
          </p:nvPr>
        </p:nvSpPr>
        <p:spPr>
          <a:xfrm rot="5400000">
            <a:off x="1872553" y="5651688"/>
            <a:ext cx="98385" cy="2314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1">
            <a:extLst>
              <a:ext uri="{FF2B5EF4-FFF2-40B4-BE49-F238E27FC236}">
                <a16:creationId xmlns:a16="http://schemas.microsoft.com/office/drawing/2014/main" id="{A006011D-87A1-5A73-0523-CE51A57AF0D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59995" y="474747"/>
            <a:ext cx="6643951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内容与社交融合的市场机遇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8F9590E6-16CA-D1DD-B0E9-E059DB75DCD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58125" y="1950630"/>
            <a:ext cx="6652518" cy="454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用户期待一站式解决方案：调研显示91%用户希望减少APP切换
社交赋能内容传播的倍增效应：带社交功能的内容平台留存率提升3倍
私域流量运营的蓝海市场：企业社群服务市场规模达千亿级</a:t>
            </a:r>
          </a:p>
        </p:txBody>
      </p:sp>
      <p:sp>
        <p:nvSpPr>
          <p:cNvPr id="9" name="矩形">
            <a:extLst>
              <a:ext uri="{FF2B5EF4-FFF2-40B4-BE49-F238E27FC236}">
                <a16:creationId xmlns:a16="http://schemas.microsoft.com/office/drawing/2014/main" id="{A2FE9BCC-F421-1DA7-650B-7EF647C5759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455394" y="1184800"/>
            <a:ext cx="4390463" cy="4683565"/>
          </a:xfrm>
          <a:prstGeom prst="roundRect">
            <a:avLst>
              <a:gd name="adj" fmla="val 2038"/>
            </a:avLst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1">
            <a:extLst>
              <a:ext uri="{FF2B5EF4-FFF2-40B4-BE49-F238E27FC236}">
                <a16:creationId xmlns:a16="http://schemas.microsoft.com/office/drawing/2014/main" id="{E3FBFC5D-4EB0-2B16-EDA3-A17455627CF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627770" y="856526"/>
            <a:ext cx="4390463" cy="4821213"/>
          </a:xfrm>
          <a:prstGeom prst="roundRect">
            <a:avLst>
              <a:gd name="adj" fmla="val 2038"/>
            </a:avLst>
          </a:prstGeom>
          <a:blipFill>
            <a:blip r:embed="rId9"/>
            <a:stretch>
              <a:fillRect t="-5024" b="-502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custData r:id="rId10"/>
      <p:tags r:id="rId11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6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hapte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>
            <a:off x="5717924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>
            <a:off x="608245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>
            <a:off x="6561426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dir="10800000" algn="r" rotWithShape="0">
              <a:schemeClr val="accent3">
                <a:lumMod val="5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 flipH="1">
            <a:off x="7359712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dir="10800000" algn="r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2" name="Text1">
            <a:extLst>
              <a:ext uri="{FF2B5EF4-FFF2-40B4-BE49-F238E27FC236}">
                <a16:creationId xmlns:a16="http://schemas.microsoft.com/office/drawing/2014/main" id="{1166EA4A-C2A7-942B-1D09-5490330775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510510" y="3134360"/>
            <a:ext cx="6156600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7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产品总览：一体两翼的架构设计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694A2F19-29BB-5A37-F481-DAB8E7027F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flipH="1">
            <a:off x="510510" y="4571365"/>
            <a:ext cx="5239708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Product Overview: Architecture Design with One Body and Two Wings</a:t>
            </a:r>
          </a:p>
        </p:txBody>
      </p:sp>
      <p:sp>
        <p:nvSpPr>
          <p:cNvPr id="4" name="Text3">
            <a:extLst>
              <a:ext uri="{FF2B5EF4-FFF2-40B4-BE49-F238E27FC236}">
                <a16:creationId xmlns:a16="http://schemas.microsoft.com/office/drawing/2014/main" id="{BB431F8F-E070-BB26-06DE-49F2D2587F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flipH="1">
            <a:off x="510510" y="1257926"/>
            <a:ext cx="1611989" cy="1452596"/>
          </a:xfrm>
          <a:prstGeom prst="rect">
            <a:avLst/>
          </a:prstGeom>
          <a:noFill/>
        </p:spPr>
        <p:txBody>
          <a:bodyPr wrap="square" rtlCol="0" anchor="ctr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8800" b="1"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7CD8FCA-2C89-4F9A-60E0-9352187FF748}"/>
              </a:ext>
            </a:extLst>
          </p:cNvPr>
          <p:cNvSpPr/>
          <p:nvPr/>
        </p:nvSpPr>
        <p:spPr>
          <a:xfrm flipH="1" flipV="1">
            <a:off x="723483" y="2710522"/>
            <a:ext cx="1062436" cy="166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7"/>
      <p:tags r:id="rId8"/>
    </p:custDataLst>
    <p:extLst>
      <p:ext uri="{BB962C8B-B14F-4D97-AF65-F5344CB8AC3E}">
        <p14:creationId val="3483677321"/>
      </p:ext>
    </p:extLst>
  </p:cSld>
  <p:clrMapOvr>
    <a:masterClrMapping/>
  </p:clrMapOvr>
</p:sld>
</file>

<file path=ppt/slides/slide7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Freeform 6"/>
          <p:cNvSpPr/>
          <p:nvPr userDrawn="1">
            <p:custDataLst>
              <p:tags r:id="rId3"/>
            </p:custDataLst>
          </p:nvPr>
        </p:nvSpPr>
        <p:spPr>
          <a:xfrm>
            <a:off x="5851059" y="1"/>
            <a:ext cx="6340941" cy="6531569"/>
          </a:xfrm>
          <a:custGeom>
            <a:gdLst>
              <a:gd name="connsiteX0" fmla="*/ 0 w 6340941"/>
              <a:gd name="connsiteY0" fmla="*/ 0 h 6531569"/>
              <a:gd name="connsiteX1" fmla="*/ 6340941 w 6340941"/>
              <a:gd name="connsiteY1" fmla="*/ 0 h 6531569"/>
              <a:gd name="connsiteX2" fmla="*/ 6340941 w 6340941"/>
              <a:gd name="connsiteY2" fmla="*/ 6531569 h 65315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40941" h="6531568">
                <a:moveTo>
                  <a:pt x="0" y="0"/>
                </a:moveTo>
                <a:lnTo>
                  <a:pt x="6340941" y="0"/>
                </a:lnTo>
                <a:lnTo>
                  <a:pt x="6340941" y="65315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7" name="!!平滑2"/>
          <p:cNvSpPr/>
          <p:nvPr>
            <p:custDataLst>
              <p:tags r:id="rId4"/>
            </p:custDataLst>
          </p:nvPr>
        </p:nvSpPr>
        <p:spPr>
          <a:xfrm>
            <a:off x="228659" y="187591"/>
            <a:ext cx="716221" cy="165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Shape1"/>
          <p:cNvSpPr/>
          <p:nvPr>
            <p:custDataLst>
              <p:tags r:id="rId5"/>
            </p:custDataLst>
          </p:nvPr>
        </p:nvSpPr>
        <p:spPr>
          <a:xfrm>
            <a:off x="6096000" y="353416"/>
            <a:ext cx="3682092" cy="3682093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88" h="5588">
                <a:moveTo>
                  <a:pt x="2794" y="0"/>
                </a:moveTo>
                <a:cubicBezTo>
                  <a:pt x="2883" y="0"/>
                  <a:pt x="2972" y="34"/>
                  <a:pt x="3040" y="102"/>
                </a:cubicBezTo>
                <a:lnTo>
                  <a:pt x="5486" y="2548"/>
                </a:lnTo>
                <a:cubicBezTo>
                  <a:pt x="5622" y="2684"/>
                  <a:pt x="5622" y="2904"/>
                  <a:pt x="5486" y="3040"/>
                </a:cubicBezTo>
                <a:lnTo>
                  <a:pt x="3040" y="5486"/>
                </a:lnTo>
                <a:cubicBezTo>
                  <a:pt x="2904" y="5622"/>
                  <a:pt x="2684" y="5622"/>
                  <a:pt x="2548" y="5486"/>
                </a:cubicBezTo>
                <a:lnTo>
                  <a:pt x="102" y="3040"/>
                </a:lnTo>
                <a:cubicBezTo>
                  <a:pt x="-34" y="2904"/>
                  <a:pt x="-34" y="2684"/>
                  <a:pt x="102" y="2548"/>
                </a:cubicBezTo>
                <a:lnTo>
                  <a:pt x="2548" y="102"/>
                </a:lnTo>
                <a:cubicBezTo>
                  <a:pt x="2616" y="34"/>
                  <a:pt x="2705" y="0"/>
                  <a:pt x="2794" y="0"/>
                </a:cubicBezTo>
                <a:close/>
              </a:path>
            </a:pathLst>
          </a:custGeom>
          <a:blipFill>
            <a:blip r:embed="rId6"/>
            <a:stretch>
              <a:fillRect l="-25029" r="-2502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hape2"/>
          <p:cNvSpPr/>
          <p:nvPr>
            <p:custDataLst>
              <p:tags r:id="rId7"/>
            </p:custDataLst>
          </p:nvPr>
        </p:nvSpPr>
        <p:spPr>
          <a:xfrm>
            <a:off x="8241848" y="2448735"/>
            <a:ext cx="3682092" cy="3682093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88" h="5588">
                <a:moveTo>
                  <a:pt x="2794" y="0"/>
                </a:moveTo>
                <a:cubicBezTo>
                  <a:pt x="2883" y="0"/>
                  <a:pt x="2972" y="34"/>
                  <a:pt x="3040" y="102"/>
                </a:cubicBezTo>
                <a:lnTo>
                  <a:pt x="5486" y="2548"/>
                </a:lnTo>
                <a:cubicBezTo>
                  <a:pt x="5622" y="2684"/>
                  <a:pt x="5622" y="2904"/>
                  <a:pt x="5486" y="3040"/>
                </a:cubicBezTo>
                <a:lnTo>
                  <a:pt x="3040" y="5486"/>
                </a:lnTo>
                <a:cubicBezTo>
                  <a:pt x="2904" y="5622"/>
                  <a:pt x="2684" y="5622"/>
                  <a:pt x="2548" y="5486"/>
                </a:cubicBezTo>
                <a:lnTo>
                  <a:pt x="102" y="3040"/>
                </a:lnTo>
                <a:cubicBezTo>
                  <a:pt x="-34" y="2904"/>
                  <a:pt x="-34" y="2684"/>
                  <a:pt x="102" y="2548"/>
                </a:cubicBezTo>
                <a:lnTo>
                  <a:pt x="2548" y="102"/>
                </a:lnTo>
                <a:cubicBezTo>
                  <a:pt x="2616" y="34"/>
                  <a:pt x="2705" y="0"/>
                  <a:pt x="2794" y="0"/>
                </a:cubicBezTo>
                <a:close/>
              </a:path>
            </a:pathLst>
          </a:custGeom>
          <a:blipFill>
            <a:blip r:embed="rId8"/>
            <a:stretch>
              <a:fillRect l="-25188" r="-25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1">
            <a:extLst>
              <a:ext uri="{FF2B5EF4-FFF2-40B4-BE49-F238E27FC236}">
                <a16:creationId xmlns:a16="http://schemas.microsoft.com/office/drawing/2014/main" id="{0A15CBC5-2094-79ED-D391-B8FD4207597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96332" y="592139"/>
            <a:ext cx="5540298" cy="131691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Ghost核心引擎的技术优势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4FC5A9C2-0EB2-50BE-0624-C0248719367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96158" y="2089163"/>
            <a:ext cx="5547442" cy="4250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继承Ghost的卓越性能基因：支持每秒万级并发的内容请求
极致的内容创作体验：内置Markdown和富文本双编辑器
成熟的商业化解决方案：已集成Stripe等主流支付系统</a:t>
            </a:r>
          </a:p>
        </p:txBody>
      </p:sp>
    </p:spTree>
    <p:custDataLst>
      <p:custData r:id="rId11"/>
      <p:tags r:id="rId12"/>
    </p:custDataLst>
    <p:extLst>
      <p:ext uri="{BB962C8B-B14F-4D97-AF65-F5344CB8AC3E}">
        <p14:creationId val="3598671873"/>
      </p:ext>
    </p:extLst>
  </p:cSld>
  <p:clrMapOvr>
    <a:masterClrMapping/>
  </p:clrMapOvr>
  <mc:AlternateContent>
    <mc:Choice xmlns:p159="http://schemas.microsoft.com/office/powerpoint/2015/09/main" Requires="p159"/>
    <mc:Fallback>
      <p:transition spd="slow">
        <p:fade/>
      </p:transition>
    </mc:Fallback>
  </mc:AlternateContent>
</p:sld>
</file>

<file path=ppt/slides/slide8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Shape1">
            <a:extLst>
              <a:ext uri="{FF2B5EF4-FFF2-40B4-BE49-F238E27FC236}">
                <a16:creationId xmlns:a16="http://schemas.microsoft.com/office/drawing/2014/main" id="{20773DA6-6C1D-D629-8B13-F289D3E478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8160" y="1319511"/>
            <a:ext cx="3555999" cy="2787483"/>
          </a:xfrm>
          <a:prstGeom prst="roundRect">
            <a:avLst>
              <a:gd name="adj" fmla="val 2298"/>
            </a:avLst>
          </a:prstGeom>
          <a:blipFill>
            <a:blip r:embed="rId4"/>
            <a:stretch>
              <a:fillRect l="-8814" r="-88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Shape2">
            <a:extLst>
              <a:ext uri="{FF2B5EF4-FFF2-40B4-BE49-F238E27FC236}">
                <a16:creationId xmlns:a16="http://schemas.microsoft.com/office/drawing/2014/main" id="{39B4E747-0F18-D3CA-3801-F03D638D609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308014" y="1310209"/>
            <a:ext cx="3555999" cy="2787483"/>
          </a:xfrm>
          <a:prstGeom prst="roundRect">
            <a:avLst>
              <a:gd name="adj" fmla="val 2298"/>
            </a:avLst>
          </a:prstGeom>
          <a:blipFill>
            <a:blip r:embed="rId6"/>
            <a:stretch>
              <a:fillRect l="-8814" r="-88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Shape3">
            <a:extLst>
              <a:ext uri="{FF2B5EF4-FFF2-40B4-BE49-F238E27FC236}">
                <a16:creationId xmlns:a16="http://schemas.microsoft.com/office/drawing/2014/main" id="{28853890-A3FC-E02E-0E2C-0D4269B2810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097868" y="1310209"/>
            <a:ext cx="3555999" cy="2787483"/>
          </a:xfrm>
          <a:prstGeom prst="roundRect">
            <a:avLst>
              <a:gd name="adj" fmla="val 2298"/>
            </a:avLst>
          </a:prstGeom>
          <a:blipFill>
            <a:blip r:embed="rId8"/>
            <a:stretch>
              <a:fillRect l="-8952" r="-89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Text1">
            <a:extLst>
              <a:ext uri="{FF2B5EF4-FFF2-40B4-BE49-F238E27FC236}">
                <a16:creationId xmlns:a16="http://schemas.microsoft.com/office/drawing/2014/main" id="{23B6B514-657A-F631-3635-1FAB062AC9C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45095" y="287410"/>
            <a:ext cx="11135705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社交互动层的创新设计</a:t>
            </a:r>
          </a:p>
        </p:txBody>
      </p:sp>
      <p:sp>
        <p:nvSpPr>
          <p:cNvPr id="14" name="Text2">
            <a:extLst>
              <a:ext uri="{FF2B5EF4-FFF2-40B4-BE49-F238E27FC236}">
                <a16:creationId xmlns:a16="http://schemas.microsoft.com/office/drawing/2014/main" id="{890A5E65-4F13-961B-8DE2-C06FDA3FD89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18161" y="4418747"/>
            <a:ext cx="11135706" cy="2067347"/>
          </a:xfrm>
          <a:prstGeom prst="rect">
            <a:avLst/>
          </a:prstGeom>
          <a:ln>
            <a:noFill/>
          </a:ln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多维互动矩阵构建：点赞收藏转发关注的全链路设计
社交关系图谱可视化：直观展示创作者与粉丝的连接网络
跨平台分享能力：支持20+社交平台的一键内容分发</a:t>
            </a:r>
          </a:p>
        </p:txBody>
      </p:sp>
    </p:spTree>
    <p:custDataLst>
      <p:custData r:id="rId11"/>
      <p:tags r:id="rId12"/>
    </p:custDataLst>
    <p:extLst>
      <p:ext uri="{BB962C8B-B14F-4D97-AF65-F5344CB8AC3E}">
        <p14:creationId val="1062459859"/>
      </p:ext>
    </p:extLst>
  </p:cSld>
  <p:clrMapOvr>
    <a:masterClrMapping/>
  </p:clrMapOvr>
</p:sld>
</file>

<file path=ppt/slides/slide9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9" name="Shape1"/>
          <p:cNvSpPr/>
          <p:nvPr>
            <p:custDataLst>
              <p:tags r:id="rId3"/>
            </p:custDataLst>
          </p:nvPr>
        </p:nvSpPr>
        <p:spPr>
          <a:xfrm>
            <a:off x="6298975" y="695533"/>
            <a:ext cx="5411274" cy="5551477"/>
          </a:xfrm>
          <a:prstGeom prst="snip2DiagRect">
            <a:avLst>
              <a:gd name="adj1" fmla="val 0"/>
              <a:gd name="adj2" fmla="val 11142"/>
            </a:avLst>
          </a:prstGeom>
          <a:blipFill>
            <a:blip r:embed="rId4"/>
            <a:stretch>
              <a:fillRect l="-73186" r="-73186"/>
            </a:stretch>
          </a:blipFill>
          <a:ln>
            <a:gradFill>
              <a:gsLst>
                <a:gs pos="0">
                  <a:schemeClr val="accent3"/>
                </a:gs>
                <a:gs pos="100000">
                  <a:schemeClr val="accent1">
                    <a:alpha val="0"/>
                  </a:schemeClr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1">
            <a:extLst>
              <a:ext uri="{FF2B5EF4-FFF2-40B4-BE49-F238E27FC236}">
                <a16:creationId xmlns:a16="http://schemas.microsoft.com/office/drawing/2014/main" id="{59438B85-E134-C9B5-70C8-278027BF4A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7288" y="2059230"/>
            <a:ext cx="5347349" cy="4356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三级小组体系设计：满足从家庭到商业的多元场景
定向内容分发机制：实现精准的内容触达与用户分层
军工级权限管理系统：支持6级细粒度权限控制</a:t>
            </a:r>
          </a:p>
        </p:txBody>
      </p:sp>
      <p:sp>
        <p:nvSpPr>
          <p:cNvPr id="14" name="Text2">
            <a:extLst>
              <a:ext uri="{FF2B5EF4-FFF2-40B4-BE49-F238E27FC236}">
                <a16:creationId xmlns:a16="http://schemas.microsoft.com/office/drawing/2014/main" id="{501CF964-16A3-18F7-522A-6881DBD1B15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86121" y="583346"/>
            <a:ext cx="5367625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社群空间层的差异化价值</a:t>
            </a:r>
          </a:p>
        </p:txBody>
      </p:sp>
    </p:spTree>
    <p:custDataLst>
      <p:custData r:id="rId7"/>
      <p:tags r:id="rId8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10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hapter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>
            <a:off x="5717924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>
            <a:off x="608245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>
            <a:off x="6561426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dir="10800000" algn="r" rotWithShape="0">
              <a:schemeClr val="accent3">
                <a:lumMod val="5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 flipH="1">
            <a:off x="7359712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dir="10800000" algn="r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2" name="Text1">
            <a:extLst>
              <a:ext uri="{FF2B5EF4-FFF2-40B4-BE49-F238E27FC236}">
                <a16:creationId xmlns:a16="http://schemas.microsoft.com/office/drawing/2014/main" id="{1166EA4A-C2A7-942B-1D09-5490330775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510510" y="3134360"/>
            <a:ext cx="6156600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7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核心功能：专业内容引擎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694A2F19-29BB-5A37-F481-DAB8E7027F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flipH="1">
            <a:off x="510510" y="4571365"/>
            <a:ext cx="5239708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Core Function: Professional Content Engine</a:t>
            </a:r>
          </a:p>
        </p:txBody>
      </p:sp>
      <p:sp>
        <p:nvSpPr>
          <p:cNvPr id="4" name="Text3">
            <a:extLst>
              <a:ext uri="{FF2B5EF4-FFF2-40B4-BE49-F238E27FC236}">
                <a16:creationId xmlns:a16="http://schemas.microsoft.com/office/drawing/2014/main" id="{BB431F8F-E070-BB26-06DE-49F2D2587F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flipH="1">
            <a:off x="510510" y="1257926"/>
            <a:ext cx="1611989" cy="1452596"/>
          </a:xfrm>
          <a:prstGeom prst="rect">
            <a:avLst/>
          </a:prstGeom>
          <a:noFill/>
        </p:spPr>
        <p:txBody>
          <a:bodyPr wrap="square" rtlCol="0" anchor="ctr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8800" b="1"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7CD8FCA-2C89-4F9A-60E0-9352187FF748}"/>
              </a:ext>
            </a:extLst>
          </p:cNvPr>
          <p:cNvSpPr/>
          <p:nvPr/>
        </p:nvSpPr>
        <p:spPr>
          <a:xfrm flipH="1" flipV="1">
            <a:off x="723483" y="2710522"/>
            <a:ext cx="1062436" cy="166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7"/>
      <p:tags r:id="rId8"/>
    </p:custDataLst>
    <p:extLst>
      <p:ext uri="{BB962C8B-B14F-4D97-AF65-F5344CB8AC3E}">
        <p14:creationId val="3483677321"/>
      </p:ext>
    </p:extLst>
  </p:cSld>
  <p:clrMapOvr>
    <a:masterClrMapping/>
  </p:clrMapOvr>
</p:sld>
</file>

<file path=ppt/slides/slide11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Shape1">
            <a:extLst>
              <a:ext uri="{FF2B5EF4-FFF2-40B4-BE49-F238E27FC236}">
                <a16:creationId xmlns:a16="http://schemas.microsoft.com/office/drawing/2014/main" id="{029ACCEF-700B-05EC-4AE3-50B1D7F8673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073963" y="2905119"/>
            <a:ext cx="3379306" cy="3379306"/>
          </a:xfrm>
          <a:custGeom>
            <a:gdLst>
              <a:gd name="connsiteX0" fmla="*/ 1689654 w 3379306"/>
              <a:gd name="connsiteY0" fmla="*/ 0 h 3379306"/>
              <a:gd name="connsiteX1" fmla="*/ 3379306 w 3379306"/>
              <a:gd name="connsiteY1" fmla="*/ 0 h 3379306"/>
              <a:gd name="connsiteX2" fmla="*/ 3379306 w 3379306"/>
              <a:gd name="connsiteY2" fmla="*/ 1689653 h 3379306"/>
              <a:gd name="connsiteX3" fmla="*/ 1689653 w 3379306"/>
              <a:gd name="connsiteY3" fmla="*/ 3379306 h 3379306"/>
              <a:gd name="connsiteX4" fmla="*/ 0 w 3379306"/>
              <a:gd name="connsiteY4" fmla="*/ 1689653 h 3379306"/>
              <a:gd name="connsiteX5" fmla="*/ 1 w 3379306"/>
              <a:gd name="connsiteY5" fmla="*/ 1689653 h 3379306"/>
              <a:gd name="connsiteX6" fmla="*/ 1689654 w 3379306"/>
              <a:gd name="connsiteY6" fmla="*/ 0 h 33793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79306" h="3379306">
                <a:moveTo>
                  <a:pt x="1689654" y="0"/>
                </a:moveTo>
                <a:lnTo>
                  <a:pt x="3379306" y="0"/>
                </a:lnTo>
                <a:lnTo>
                  <a:pt x="3379306" y="1689653"/>
                </a:lnTo>
                <a:cubicBezTo>
                  <a:pt x="3379306" y="2622823"/>
                  <a:pt x="2622823" y="3379306"/>
                  <a:pt x="1689653" y="3379306"/>
                </a:cubicBezTo>
                <a:cubicBezTo>
                  <a:pt x="756483" y="3379306"/>
                  <a:pt x="0" y="2622823"/>
                  <a:pt x="0" y="1689653"/>
                </a:cubicBezTo>
                <a:lnTo>
                  <a:pt x="1" y="1689653"/>
                </a:lnTo>
                <a:cubicBezTo>
                  <a:pt x="1" y="756483"/>
                  <a:pt x="756484" y="0"/>
                  <a:pt x="1689654" y="0"/>
                </a:cubicBezTo>
                <a:close/>
              </a:path>
            </a:pathLst>
          </a:custGeom>
          <a:blipFill>
            <a:blip r:embed="rId4"/>
            <a:stretch>
              <a:fillRect l="-25029" r="-25029"/>
            </a:stretch>
          </a:blipFill>
          <a:ln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CB841782-89B0-A038-A236-8FA2E301A63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700590" y="4531315"/>
            <a:ext cx="2491409" cy="2326685"/>
          </a:xfrm>
          <a:custGeom>
            <a:gdLst>
              <a:gd name="connsiteX0" fmla="*/ 2484315 w 3327074"/>
              <a:gd name="connsiteY0" fmla="*/ 0 h 3107099"/>
              <a:gd name="connsiteX1" fmla="*/ 3223074 w 3327074"/>
              <a:gd name="connsiteY1" fmla="*/ 111690 h 3107099"/>
              <a:gd name="connsiteX2" fmla="*/ 3327074 w 3327074"/>
              <a:gd name="connsiteY2" fmla="*/ 149755 h 3107099"/>
              <a:gd name="connsiteX3" fmla="*/ 3327074 w 3327074"/>
              <a:gd name="connsiteY3" fmla="*/ 1173195 h 3107099"/>
              <a:gd name="connsiteX4" fmla="*/ 3227761 w 3327074"/>
              <a:gd name="connsiteY4" fmla="*/ 1112861 h 3107099"/>
              <a:gd name="connsiteX5" fmla="*/ 2484314 w 3327074"/>
              <a:gd name="connsiteY5" fmla="*/ 924613 h 3107099"/>
              <a:gd name="connsiteX6" fmla="*/ 924612 w 3327074"/>
              <a:gd name="connsiteY6" fmla="*/ 2484315 h 3107099"/>
              <a:gd name="connsiteX7" fmla="*/ 1047181 w 3327074"/>
              <a:gd name="connsiteY7" fmla="*/ 3091422 h 3107099"/>
              <a:gd name="connsiteX8" fmla="*/ 1054733 w 3327074"/>
              <a:gd name="connsiteY8" fmla="*/ 3107099 h 3107099"/>
              <a:gd name="connsiteX9" fmla="*/ 81870 w 3327074"/>
              <a:gd name="connsiteY9" fmla="*/ 3107099 h 3107099"/>
              <a:gd name="connsiteX10" fmla="*/ 50472 w 3327074"/>
              <a:gd name="connsiteY10" fmla="*/ 2984991 h 3107099"/>
              <a:gd name="connsiteX11" fmla="*/ 0 w 3327074"/>
              <a:gd name="connsiteY11" fmla="*/ 2484315 h 3107099"/>
              <a:gd name="connsiteX12" fmla="*/ 2484315 w 3327074"/>
              <a:gd name="connsiteY12" fmla="*/ 0 h 31070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7073" h="3107099">
                <a:moveTo>
                  <a:pt x="2484315" y="0"/>
                </a:moveTo>
                <a:cubicBezTo>
                  <a:pt x="2741574" y="0"/>
                  <a:pt x="2989700" y="39103"/>
                  <a:pt x="3223074" y="111690"/>
                </a:cubicBezTo>
                <a:lnTo>
                  <a:pt x="3327074" y="149755"/>
                </a:lnTo>
                <a:lnTo>
                  <a:pt x="3327074" y="1173195"/>
                </a:lnTo>
                <a:lnTo>
                  <a:pt x="3227761" y="1112861"/>
                </a:lnTo>
                <a:cubicBezTo>
                  <a:pt x="3006762" y="992807"/>
                  <a:pt x="2753502" y="924613"/>
                  <a:pt x="2484314" y="924613"/>
                </a:cubicBezTo>
                <a:cubicBezTo>
                  <a:pt x="1622914" y="924613"/>
                  <a:pt x="924612" y="1622915"/>
                  <a:pt x="924612" y="2484315"/>
                </a:cubicBezTo>
                <a:cubicBezTo>
                  <a:pt x="924612" y="2699665"/>
                  <a:pt x="968256" y="2904822"/>
                  <a:pt x="1047181" y="3091422"/>
                </a:cubicBezTo>
                <a:lnTo>
                  <a:pt x="1054733" y="3107099"/>
                </a:lnTo>
                <a:lnTo>
                  <a:pt x="81870" y="3107099"/>
                </a:lnTo>
                <a:lnTo>
                  <a:pt x="50472" y="2984991"/>
                </a:lnTo>
                <a:cubicBezTo>
                  <a:pt x="17379" y="2823268"/>
                  <a:pt x="0" y="2655821"/>
                  <a:pt x="0" y="2484315"/>
                </a:cubicBezTo>
                <a:cubicBezTo>
                  <a:pt x="0" y="1112266"/>
                  <a:pt x="1112266" y="0"/>
                  <a:pt x="2484315" y="0"/>
                </a:cubicBezTo>
                <a:close/>
              </a:path>
            </a:pathLst>
          </a:custGeom>
          <a:gradFill>
            <a:gsLst>
              <a:gs pos="64000">
                <a:schemeClr val="accent1">
                  <a:lumMod val="20000"/>
                  <a:lumOff val="80000"/>
                  <a:alpha val="1000"/>
                </a:schemeClr>
              </a:gs>
              <a:gs pos="0">
                <a:schemeClr val="accent1">
                  <a:alpha val="1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2">
            <a:extLst>
              <a:ext uri="{FF2B5EF4-FFF2-40B4-BE49-F238E27FC236}">
                <a16:creationId xmlns:a16="http://schemas.microsoft.com/office/drawing/2014/main" id="{F913727D-B7EE-5510-E744-EDD89994AC0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64336" y="887894"/>
            <a:ext cx="3379306" cy="3379306"/>
          </a:xfrm>
          <a:custGeom>
            <a:gdLst>
              <a:gd name="connsiteX0" fmla="*/ 0 w 3379306"/>
              <a:gd name="connsiteY0" fmla="*/ 0 h 3379306"/>
              <a:gd name="connsiteX1" fmla="*/ 1689652 w 3379306"/>
              <a:gd name="connsiteY1" fmla="*/ 0 h 3379306"/>
              <a:gd name="connsiteX2" fmla="*/ 3379305 w 3379306"/>
              <a:gd name="connsiteY2" fmla="*/ 1689653 h 3379306"/>
              <a:gd name="connsiteX3" fmla="*/ 3379306 w 3379306"/>
              <a:gd name="connsiteY3" fmla="*/ 1689653 h 3379306"/>
              <a:gd name="connsiteX4" fmla="*/ 1689653 w 3379306"/>
              <a:gd name="connsiteY4" fmla="*/ 3379306 h 3379306"/>
              <a:gd name="connsiteX5" fmla="*/ 0 w 3379306"/>
              <a:gd name="connsiteY5" fmla="*/ 1689653 h 33793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79306" h="3379306">
                <a:moveTo>
                  <a:pt x="0" y="0"/>
                </a:moveTo>
                <a:lnTo>
                  <a:pt x="1689652" y="0"/>
                </a:lnTo>
                <a:cubicBezTo>
                  <a:pt x="2622822" y="0"/>
                  <a:pt x="3379305" y="756483"/>
                  <a:pt x="3379305" y="1689653"/>
                </a:cubicBezTo>
                <a:lnTo>
                  <a:pt x="3379306" y="1689653"/>
                </a:lnTo>
                <a:cubicBezTo>
                  <a:pt x="3379306" y="2622823"/>
                  <a:pt x="2622823" y="3379306"/>
                  <a:pt x="1689653" y="3379306"/>
                </a:cubicBezTo>
                <a:cubicBezTo>
                  <a:pt x="756483" y="3379306"/>
                  <a:pt x="0" y="2622823"/>
                  <a:pt x="0" y="1689653"/>
                </a:cubicBezTo>
                <a:close/>
              </a:path>
            </a:pathLst>
          </a:custGeom>
          <a:blipFill>
            <a:blip r:embed="rId7"/>
            <a:stretch>
              <a:fillRect l="-25019" r="-25019"/>
            </a:stretch>
          </a:blipFill>
          <a:ln>
            <a:noFill/>
          </a:ln>
          <a:effectLst>
            <a:outerShdw blurRad="127000" dist="63500" dir="2700000" sx="98000" sy="98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Text1">
            <a:extLst>
              <a:ext uri="{FF2B5EF4-FFF2-40B4-BE49-F238E27FC236}">
                <a16:creationId xmlns:a16="http://schemas.microsoft.com/office/drawing/2014/main" id="{6775A783-590E-E383-0554-2652D7991FF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280315" y="1983199"/>
            <a:ext cx="5347349" cy="4314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所见即所得编辑器革命：内容创建效率提升60%以上
全媒体内容支持能力：兼容图文视频等12种内容格式
AI辅助创作功能：自动生成摘要和关键词建议</a:t>
            </a:r>
          </a:p>
        </p:txBody>
      </p:sp>
      <p:sp>
        <p:nvSpPr>
          <p:cNvPr id="7" name="Text2">
            <a:extLst>
              <a:ext uri="{FF2B5EF4-FFF2-40B4-BE49-F238E27FC236}">
                <a16:creationId xmlns:a16="http://schemas.microsoft.com/office/drawing/2014/main" id="{BE11C0F8-92D6-6604-BC38-57BACB6E7999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259148" y="560323"/>
            <a:ext cx="5367625" cy="1074216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智能创作系统的技术突破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A55B8720-B706-3FCB-B10E-71F7C22C27FF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357459" y="887894"/>
            <a:ext cx="1095810" cy="1095810"/>
          </a:xfrm>
          <a:custGeom>
            <a:gdLst>
              <a:gd name="connsiteX0" fmla="*/ 1689654 w 3379306"/>
              <a:gd name="connsiteY0" fmla="*/ 0 h 3379306"/>
              <a:gd name="connsiteX1" fmla="*/ 3379306 w 3379306"/>
              <a:gd name="connsiteY1" fmla="*/ 0 h 3379306"/>
              <a:gd name="connsiteX2" fmla="*/ 3379306 w 3379306"/>
              <a:gd name="connsiteY2" fmla="*/ 1689653 h 3379306"/>
              <a:gd name="connsiteX3" fmla="*/ 1689653 w 3379306"/>
              <a:gd name="connsiteY3" fmla="*/ 3379306 h 3379306"/>
              <a:gd name="connsiteX4" fmla="*/ 0 w 3379306"/>
              <a:gd name="connsiteY4" fmla="*/ 1689653 h 3379306"/>
              <a:gd name="connsiteX5" fmla="*/ 1 w 3379306"/>
              <a:gd name="connsiteY5" fmla="*/ 1689653 h 3379306"/>
              <a:gd name="connsiteX6" fmla="*/ 1689654 w 3379306"/>
              <a:gd name="connsiteY6" fmla="*/ 0 h 33793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79306" h="3379306">
                <a:moveTo>
                  <a:pt x="1689654" y="0"/>
                </a:moveTo>
                <a:lnTo>
                  <a:pt x="3379306" y="0"/>
                </a:lnTo>
                <a:lnTo>
                  <a:pt x="3379306" y="1689653"/>
                </a:lnTo>
                <a:cubicBezTo>
                  <a:pt x="3379306" y="2622823"/>
                  <a:pt x="2622823" y="3379306"/>
                  <a:pt x="1689653" y="3379306"/>
                </a:cubicBezTo>
                <a:cubicBezTo>
                  <a:pt x="756483" y="3379306"/>
                  <a:pt x="0" y="2622823"/>
                  <a:pt x="0" y="1689653"/>
                </a:cubicBezTo>
                <a:lnTo>
                  <a:pt x="1" y="1689653"/>
                </a:lnTo>
                <a:cubicBezTo>
                  <a:pt x="1" y="756483"/>
                  <a:pt x="756484" y="0"/>
                  <a:pt x="1689654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11"/>
      <p:tags r:id="rId12"/>
    </p:custDataLst>
    <p:extLst>
      <p:ext uri="{BB962C8B-B14F-4D97-AF65-F5344CB8AC3E}">
        <p14:creationId val="2877864267"/>
      </p:ext>
    </p:extLst>
  </p:cSld>
  <p:clrMapOvr>
    <a:masterClrMapping/>
  </p:clrMapOvr>
</p:sld>
</file>

<file path=ppt/slides/slide12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平滑4"/>
          <p:cNvSpPr/>
          <p:nvPr>
            <p:custDataLst>
              <p:tags r:id="rId3"/>
            </p:custDataLst>
          </p:nvPr>
        </p:nvSpPr>
        <p:spPr>
          <a:xfrm>
            <a:off x="0" y="3429000"/>
            <a:ext cx="4403383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Shape1"/>
          <p:cNvSpPr/>
          <p:nvPr>
            <p:custDataLst>
              <p:tags r:id="rId4"/>
            </p:custDataLst>
          </p:nvPr>
        </p:nvSpPr>
        <p:spPr>
          <a:xfrm flipH="1">
            <a:off x="585011" y="636608"/>
            <a:ext cx="4924537" cy="5567422"/>
          </a:xfrm>
          <a:prstGeom prst="round2DiagRect">
            <a:avLst>
              <a:gd name="adj1" fmla="val 6813"/>
              <a:gd name="adj2" fmla="val 0"/>
            </a:avLst>
          </a:prstGeom>
          <a:blipFill>
            <a:blip r:embed="rId5"/>
            <a:stretch>
              <a:fillRect l="-47645" r="-476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55" name="平滑1"/>
          <p:cNvCxnSpPr/>
          <p:nvPr>
            <p:custDataLst>
              <p:tags r:id="rId6"/>
            </p:custDataLst>
          </p:nvPr>
        </p:nvCxnSpPr>
        <p:spPr>
          <a:xfrm flipH="1">
            <a:off x="8343900" y="6571822"/>
            <a:ext cx="3848100" cy="0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1">
            <a:extLst>
              <a:ext uri="{FF2B5EF4-FFF2-40B4-BE49-F238E27FC236}">
                <a16:creationId xmlns:a16="http://schemas.microsoft.com/office/drawing/2014/main" id="{D323A0CC-8441-6B24-74CF-A05504DB054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094732" y="530809"/>
            <a:ext cx="5575581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商业化变现的完整闭环</a:t>
            </a:r>
          </a:p>
        </p:txBody>
      </p:sp>
      <p:sp>
        <p:nvSpPr>
          <p:cNvPr id="7" name="Text2">
            <a:extLst>
              <a:ext uri="{FF2B5EF4-FFF2-40B4-BE49-F238E27FC236}">
                <a16:creationId xmlns:a16="http://schemas.microsoft.com/office/drawing/2014/main" id="{5E254E5A-00E9-22DB-D4C2-9553443F64A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94559" y="2006693"/>
            <a:ext cx="5582770" cy="419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多层级会员体系：支持订阅制和单篇付费两种模式
全球化支付解决方案：已接入8种主流国际支付渠道
数据驱动的变现优化：提供实时ROI分析看板</a:t>
            </a:r>
          </a:p>
        </p:txBody>
      </p:sp>
    </p:spTree>
    <p:custDataLst>
      <p:custData r:id="rId9"/>
      <p:tags r:id="rId10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13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Oval 5">
            <a:extLst>
              <a:ext uri="{FF2B5EF4-FFF2-40B4-BE49-F238E27FC236}">
                <a16:creationId xmlns:a16="http://schemas.microsoft.com/office/drawing/2014/main" id="{C3083ACF-E87B-6C2F-369D-FC7B481300D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650542" y="618221"/>
            <a:ext cx="4405734" cy="44057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57200" algn="ctr" rotWithShape="0">
              <a:schemeClr val="accent1"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F5F2C99F-0494-956F-8669-F315F163243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H="1">
            <a:off x="25176" y="3750901"/>
            <a:ext cx="3327074" cy="3107099"/>
          </a:xfrm>
          <a:custGeom>
            <a:gdLst>
              <a:gd name="connsiteX0" fmla="*/ 2484315 w 3327074"/>
              <a:gd name="connsiteY0" fmla="*/ 0 h 3107099"/>
              <a:gd name="connsiteX1" fmla="*/ 3223074 w 3327074"/>
              <a:gd name="connsiteY1" fmla="*/ 111690 h 3107099"/>
              <a:gd name="connsiteX2" fmla="*/ 3327074 w 3327074"/>
              <a:gd name="connsiteY2" fmla="*/ 149755 h 3107099"/>
              <a:gd name="connsiteX3" fmla="*/ 3327074 w 3327074"/>
              <a:gd name="connsiteY3" fmla="*/ 1173195 h 3107099"/>
              <a:gd name="connsiteX4" fmla="*/ 3227761 w 3327074"/>
              <a:gd name="connsiteY4" fmla="*/ 1112861 h 3107099"/>
              <a:gd name="connsiteX5" fmla="*/ 2484314 w 3327074"/>
              <a:gd name="connsiteY5" fmla="*/ 924613 h 3107099"/>
              <a:gd name="connsiteX6" fmla="*/ 924612 w 3327074"/>
              <a:gd name="connsiteY6" fmla="*/ 2484315 h 3107099"/>
              <a:gd name="connsiteX7" fmla="*/ 1047181 w 3327074"/>
              <a:gd name="connsiteY7" fmla="*/ 3091422 h 3107099"/>
              <a:gd name="connsiteX8" fmla="*/ 1054733 w 3327074"/>
              <a:gd name="connsiteY8" fmla="*/ 3107099 h 3107099"/>
              <a:gd name="connsiteX9" fmla="*/ 81870 w 3327074"/>
              <a:gd name="connsiteY9" fmla="*/ 3107099 h 3107099"/>
              <a:gd name="connsiteX10" fmla="*/ 50472 w 3327074"/>
              <a:gd name="connsiteY10" fmla="*/ 2984991 h 3107099"/>
              <a:gd name="connsiteX11" fmla="*/ 0 w 3327074"/>
              <a:gd name="connsiteY11" fmla="*/ 2484315 h 3107099"/>
              <a:gd name="connsiteX12" fmla="*/ 2484315 w 3327074"/>
              <a:gd name="connsiteY12" fmla="*/ 0 h 31070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7073" h="3107099">
                <a:moveTo>
                  <a:pt x="2484315" y="0"/>
                </a:moveTo>
                <a:cubicBezTo>
                  <a:pt x="2741574" y="0"/>
                  <a:pt x="2989700" y="39103"/>
                  <a:pt x="3223074" y="111690"/>
                </a:cubicBezTo>
                <a:lnTo>
                  <a:pt x="3327074" y="149755"/>
                </a:lnTo>
                <a:lnTo>
                  <a:pt x="3327074" y="1173195"/>
                </a:lnTo>
                <a:lnTo>
                  <a:pt x="3227761" y="1112861"/>
                </a:lnTo>
                <a:cubicBezTo>
                  <a:pt x="3006762" y="992807"/>
                  <a:pt x="2753502" y="924613"/>
                  <a:pt x="2484314" y="924613"/>
                </a:cubicBezTo>
                <a:cubicBezTo>
                  <a:pt x="1622914" y="924613"/>
                  <a:pt x="924612" y="1622915"/>
                  <a:pt x="924612" y="2484315"/>
                </a:cubicBezTo>
                <a:cubicBezTo>
                  <a:pt x="924612" y="2699665"/>
                  <a:pt x="968256" y="2904822"/>
                  <a:pt x="1047181" y="3091422"/>
                </a:cubicBezTo>
                <a:lnTo>
                  <a:pt x="1054733" y="3107099"/>
                </a:lnTo>
                <a:lnTo>
                  <a:pt x="81870" y="3107099"/>
                </a:lnTo>
                <a:lnTo>
                  <a:pt x="50472" y="2984991"/>
                </a:lnTo>
                <a:cubicBezTo>
                  <a:pt x="17379" y="2823268"/>
                  <a:pt x="0" y="2655821"/>
                  <a:pt x="0" y="2484315"/>
                </a:cubicBezTo>
                <a:cubicBezTo>
                  <a:pt x="0" y="1112266"/>
                  <a:pt x="1112266" y="0"/>
                  <a:pt x="2484315" y="0"/>
                </a:cubicBezTo>
                <a:close/>
              </a:path>
            </a:pathLst>
          </a:custGeom>
          <a:gradFill>
            <a:gsLst>
              <a:gs pos="74000">
                <a:schemeClr val="accent1">
                  <a:lumMod val="20000"/>
                  <a:lumOff val="80000"/>
                  <a:alpha val="0"/>
                </a:schemeClr>
              </a:gs>
              <a:gs pos="0">
                <a:schemeClr val="accent1">
                  <a:alpha val="1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1">
            <a:extLst>
              <a:ext uri="{FF2B5EF4-FFF2-40B4-BE49-F238E27FC236}">
                <a16:creationId xmlns:a16="http://schemas.microsoft.com/office/drawing/2014/main" id="{C51B1F10-CFB7-3E74-189F-64FC74A7078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14105" y="396760"/>
            <a:ext cx="6081174" cy="131691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精准粉丝运营工具集</a:t>
            </a:r>
          </a:p>
        </p:txBody>
      </p:sp>
      <p:sp>
        <p:nvSpPr>
          <p:cNvPr id="9" name="Text2">
            <a:extLst>
              <a:ext uri="{FF2B5EF4-FFF2-40B4-BE49-F238E27FC236}">
                <a16:creationId xmlns:a16="http://schemas.microsoft.com/office/drawing/2014/main" id="{F13C4B57-9F3B-25A0-977E-3EED623CA1D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13930" y="1893783"/>
            <a:ext cx="6089015" cy="4567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智能邮件营销系统：打开率较传统方式提升45%
用户行为分析引擎：追踪30+关键互动指标
自动化运营工作流：支持条件触发的消息推送</a:t>
            </a:r>
          </a:p>
        </p:txBody>
      </p:sp>
      <p:sp>
        <p:nvSpPr>
          <p:cNvPr id="12" name="Shape1">
            <a:extLst>
              <a:ext uri="{FF2B5EF4-FFF2-40B4-BE49-F238E27FC236}">
                <a16:creationId xmlns:a16="http://schemas.microsoft.com/office/drawing/2014/main" id="{3AD5254C-4944-7391-727B-5DEB6172267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821136" y="780765"/>
            <a:ext cx="4079877" cy="4080648"/>
          </a:xfrm>
          <a:prstGeom prst="ellipse">
            <a:avLst/>
          </a:prstGeom>
          <a:blipFill>
            <a:blip r:embed="rId8"/>
            <a:stretch>
              <a:fillRect l="-70098" r="-7009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Shape2">
            <a:extLst>
              <a:ext uri="{FF2B5EF4-FFF2-40B4-BE49-F238E27FC236}">
                <a16:creationId xmlns:a16="http://schemas.microsoft.com/office/drawing/2014/main" id="{8ABD118F-D922-AF6D-9BF5-33DE5B19C90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861075" y="3597094"/>
            <a:ext cx="2985135" cy="2985135"/>
          </a:xfrm>
          <a:prstGeom prst="ellipse">
            <a:avLst/>
          </a:prstGeom>
          <a:blipFill>
            <a:blip r:embed="rId10"/>
            <a:stretch>
              <a:fillRect l="-24906" r="-24906"/>
            </a:stretch>
          </a:blipFill>
          <a:ln>
            <a:noFill/>
          </a:ln>
          <a:effectLst>
            <a:outerShdw blurRad="114300" dist="63500" dir="13500000" sx="99000" sy="99000" algn="b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custData r:id="rId11"/>
      <p:tags r:id="rId12"/>
    </p:custDataLst>
    <p:extLst>
      <p:ext uri="{BB962C8B-B14F-4D97-AF65-F5344CB8AC3E}">
        <p14:creationId val="3424839050"/>
      </p:ext>
    </p:extLst>
  </p:cSld>
  <p:clrMapOvr>
    <a:masterClrMapping/>
  </p:clrMapOvr>
</p:sld>
</file>

<file path=ppt/slides/slide14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hapter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>
            <a:off x="5717924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>
            <a:off x="608245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>
            <a:off x="6561426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dir="10800000" algn="r" rotWithShape="0">
              <a:schemeClr val="accent3">
                <a:lumMod val="5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 flipH="1">
            <a:off x="7359712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dir="10800000" algn="r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2" name="Text1">
            <a:extLst>
              <a:ext uri="{FF2B5EF4-FFF2-40B4-BE49-F238E27FC236}">
                <a16:creationId xmlns:a16="http://schemas.microsoft.com/office/drawing/2014/main" id="{1166EA4A-C2A7-942B-1D09-5490330775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510510" y="3134360"/>
            <a:ext cx="6156600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7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核心功能：社交互动体系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694A2F19-29BB-5A37-F481-DAB8E7027F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flipH="1">
            <a:off x="510510" y="4571365"/>
            <a:ext cx="5239708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Core Function: Social Interaction System</a:t>
            </a:r>
          </a:p>
        </p:txBody>
      </p:sp>
      <p:sp>
        <p:nvSpPr>
          <p:cNvPr id="4" name="Text3">
            <a:extLst>
              <a:ext uri="{FF2B5EF4-FFF2-40B4-BE49-F238E27FC236}">
                <a16:creationId xmlns:a16="http://schemas.microsoft.com/office/drawing/2014/main" id="{BB431F8F-E070-BB26-06DE-49F2D2587F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flipH="1">
            <a:off x="510510" y="1257926"/>
            <a:ext cx="1611989" cy="1452596"/>
          </a:xfrm>
          <a:prstGeom prst="rect">
            <a:avLst/>
          </a:prstGeom>
          <a:noFill/>
        </p:spPr>
        <p:txBody>
          <a:bodyPr wrap="square" rtlCol="0" anchor="ctr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8800" b="1"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7CD8FCA-2C89-4F9A-60E0-9352187FF748}"/>
              </a:ext>
            </a:extLst>
          </p:cNvPr>
          <p:cNvSpPr/>
          <p:nvPr/>
        </p:nvSpPr>
        <p:spPr>
          <a:xfrm flipH="1" flipV="1">
            <a:off x="723483" y="2710522"/>
            <a:ext cx="1062436" cy="166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7"/>
      <p:tags r:id="rId8"/>
    </p:custDataLst>
    <p:extLst>
      <p:ext uri="{BB962C8B-B14F-4D97-AF65-F5344CB8AC3E}">
        <p14:creationId val="3483677321"/>
      </p:ext>
    </p:extLst>
  </p:cSld>
  <p:clrMapOvr>
    <a:masterClrMapping/>
  </p:clrMapOvr>
</p:sld>
</file>

<file path=ppt/slides/slide15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矩形"/>
          <p:cNvSpPr/>
          <p:nvPr>
            <p:custDataLst>
              <p:tags r:id="rId3"/>
            </p:custDataLst>
          </p:nvPr>
        </p:nvSpPr>
        <p:spPr>
          <a:xfrm>
            <a:off x="1" y="3287211"/>
            <a:ext cx="3854370" cy="3570790"/>
          </a:xfrm>
          <a:custGeom>
            <a:rect l="l" t="t" r="r" b="b"/>
            <a:pathLst>
              <a:path w="4551218" h="3616036" extrusionOk="0">
                <a:moveTo>
                  <a:pt x="0" y="0"/>
                </a:moveTo>
                <a:lnTo>
                  <a:pt x="4551218" y="0"/>
                </a:lnTo>
                <a:lnTo>
                  <a:pt x="4551218" y="3616036"/>
                </a:lnTo>
                <a:lnTo>
                  <a:pt x="0" y="361603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34000">
                <a:schemeClr val="accent1">
                  <a:alpha val="9000"/>
                </a:schemeClr>
              </a:gs>
              <a:gs pos="100000">
                <a:schemeClr val="accent1">
                  <a:alpha val="57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endParaRPr sz="240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Calibri"/>
            </a:endParaRPr>
          </a:p>
        </p:txBody>
      </p:sp>
      <p:sp>
        <p:nvSpPr>
          <p:cNvPr id="6" name="Text1"/>
          <p:cNvSpPr txBox="1"/>
          <p:nvPr>
            <p:custDataLst>
              <p:tags r:id="rId4"/>
            </p:custDataLst>
          </p:nvPr>
        </p:nvSpPr>
        <p:spPr>
          <a:xfrm>
            <a:off x="5897249" y="2274536"/>
            <a:ext cx="5582464" cy="373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0.1秒级响应点赞系统：创造丝滑的互动体验
智能收藏分类管理：支持标签化和多维检索
防骚扰转发机制：有效降低垃圾内容传播率85%</a:t>
            </a:r>
          </a:p>
        </p:txBody>
      </p:sp>
      <p:sp>
        <p:nvSpPr>
          <p:cNvPr id="2" name="Text2">
            <a:extLst>
              <a:ext uri="{FF2B5EF4-FFF2-40B4-BE49-F238E27FC236}">
                <a16:creationId xmlns:a16="http://schemas.microsoft.com/office/drawing/2014/main" id="{F19906CD-0A76-D8D5-0B53-0621CAA125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876082" y="798653"/>
            <a:ext cx="5603631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基础互动功能的极致优化</a:t>
            </a:r>
          </a:p>
        </p:txBody>
      </p:sp>
      <p:sp>
        <p:nvSpPr>
          <p:cNvPr id="3" name="Shape1">
            <a:extLst>
              <a:ext uri="{FF2B5EF4-FFF2-40B4-BE49-F238E27FC236}">
                <a16:creationId xmlns:a16="http://schemas.microsoft.com/office/drawing/2014/main" id="{A1908D51-7B78-0BB5-562D-E12005F21B3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0668" y="798653"/>
            <a:ext cx="4538410" cy="5208607"/>
          </a:xfrm>
          <a:prstGeom prst="roundRect">
            <a:avLst>
              <a:gd name="adj" fmla="val 2038"/>
            </a:avLst>
          </a:prstGeom>
          <a:blipFill>
            <a:blip r:embed="rId7"/>
            <a:stretch>
              <a:fillRect l="-31251" r="-312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custData r:id="rId8"/>
      <p:tags r:id="rId9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16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02B027E8-9A73-E7C5-7B55-2D4798C4203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923647" y="3529353"/>
            <a:ext cx="3857625" cy="3328647"/>
          </a:xfrm>
          <a:custGeom>
            <a:gdLst>
              <a:gd name="connsiteX0" fmla="*/ 642950 w 3857625"/>
              <a:gd name="connsiteY0" fmla="*/ 0 h 3328647"/>
              <a:gd name="connsiteX1" fmla="*/ 3214675 w 3857625"/>
              <a:gd name="connsiteY1" fmla="*/ 0 h 3328647"/>
              <a:gd name="connsiteX2" fmla="*/ 3857625 w 3857625"/>
              <a:gd name="connsiteY2" fmla="*/ 642950 h 3328647"/>
              <a:gd name="connsiteX3" fmla="*/ 3857625 w 3857625"/>
              <a:gd name="connsiteY3" fmla="*/ 3328647 h 3328647"/>
              <a:gd name="connsiteX4" fmla="*/ 0 w 3857625"/>
              <a:gd name="connsiteY4" fmla="*/ 3328647 h 3328647"/>
              <a:gd name="connsiteX5" fmla="*/ 0 w 3857625"/>
              <a:gd name="connsiteY5" fmla="*/ 642950 h 3328647"/>
              <a:gd name="connsiteX6" fmla="*/ 642950 w 3857625"/>
              <a:gd name="connsiteY6" fmla="*/ 0 h 33286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57625" h="3328647">
                <a:moveTo>
                  <a:pt x="642950" y="0"/>
                </a:moveTo>
                <a:lnTo>
                  <a:pt x="3214675" y="0"/>
                </a:lnTo>
                <a:cubicBezTo>
                  <a:pt x="3569766" y="0"/>
                  <a:pt x="3857625" y="287859"/>
                  <a:pt x="3857625" y="642950"/>
                </a:cubicBezTo>
                <a:lnTo>
                  <a:pt x="3857625" y="3328647"/>
                </a:lnTo>
                <a:lnTo>
                  <a:pt x="0" y="3328647"/>
                </a:lnTo>
                <a:lnTo>
                  <a:pt x="0" y="642950"/>
                </a:lnTo>
                <a:cubicBezTo>
                  <a:pt x="0" y="287859"/>
                  <a:pt x="287859" y="0"/>
                  <a:pt x="642950" y="0"/>
                </a:cubicBezTo>
                <a:close/>
              </a:path>
            </a:pathLst>
          </a:custGeom>
          <a:gradFill flip="none" rotWithShape="1">
            <a:gsLst>
              <a:gs pos="1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C798A584-02A1-D4ED-F3A6-A685EFAC645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130609" y="5731672"/>
            <a:ext cx="1643793" cy="1126328"/>
          </a:xfrm>
          <a:custGeom>
            <a:gdLst>
              <a:gd name="connsiteX0" fmla="*/ 273971 w 1643793"/>
              <a:gd name="connsiteY0" fmla="*/ 0 h 1126328"/>
              <a:gd name="connsiteX1" fmla="*/ 1369822 w 1643793"/>
              <a:gd name="connsiteY1" fmla="*/ 0 h 1126328"/>
              <a:gd name="connsiteX2" fmla="*/ 1643793 w 1643793"/>
              <a:gd name="connsiteY2" fmla="*/ 273971 h 1126328"/>
              <a:gd name="connsiteX3" fmla="*/ 1643793 w 1643793"/>
              <a:gd name="connsiteY3" fmla="*/ 1126328 h 1126328"/>
              <a:gd name="connsiteX4" fmla="*/ 0 w 1643793"/>
              <a:gd name="connsiteY4" fmla="*/ 1126328 h 1126328"/>
              <a:gd name="connsiteX5" fmla="*/ 0 w 1643793"/>
              <a:gd name="connsiteY5" fmla="*/ 273971 h 1126328"/>
              <a:gd name="connsiteX6" fmla="*/ 273971 w 1643793"/>
              <a:gd name="connsiteY6" fmla="*/ 0 h 11263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3793" h="1126328">
                <a:moveTo>
                  <a:pt x="273971" y="0"/>
                </a:moveTo>
                <a:lnTo>
                  <a:pt x="1369822" y="0"/>
                </a:lnTo>
                <a:cubicBezTo>
                  <a:pt x="1521132" y="0"/>
                  <a:pt x="1643793" y="122661"/>
                  <a:pt x="1643793" y="273971"/>
                </a:cubicBezTo>
                <a:lnTo>
                  <a:pt x="1643793" y="1126328"/>
                </a:lnTo>
                <a:lnTo>
                  <a:pt x="0" y="1126328"/>
                </a:lnTo>
                <a:lnTo>
                  <a:pt x="0" y="273971"/>
                </a:lnTo>
                <a:cubicBezTo>
                  <a:pt x="0" y="122661"/>
                  <a:pt x="122661" y="0"/>
                  <a:pt x="27397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Text1">
            <a:extLst>
              <a:ext uri="{FF2B5EF4-FFF2-40B4-BE49-F238E27FC236}">
                <a16:creationId xmlns:a16="http://schemas.microsoft.com/office/drawing/2014/main" id="{B1E20F51-650C-F553-4100-40D49243896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80890" y="485261"/>
            <a:ext cx="6144991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社交关系网络的深度运营</a:t>
            </a:r>
          </a:p>
        </p:txBody>
      </p:sp>
      <p:sp>
        <p:nvSpPr>
          <p:cNvPr id="6" name="Text2">
            <a:extLst>
              <a:ext uri="{FF2B5EF4-FFF2-40B4-BE49-F238E27FC236}">
                <a16:creationId xmlns:a16="http://schemas.microsoft.com/office/drawing/2014/main" id="{C82D3BD5-0896-E3A6-A1BA-87D160366FF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80892" y="1961144"/>
            <a:ext cx="6144991" cy="441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智能推荐算法：粉丝匹配准确率达92%
创作者成长体系：包含10个等级的荣誉标识
跨平台关系链导入：支持微信微博等账号体系对接</a:t>
            </a:r>
          </a:p>
        </p:txBody>
      </p:sp>
      <p:sp>
        <p:nvSpPr>
          <p:cNvPr id="13" name="Shape1">
            <a:extLst>
              <a:ext uri="{FF2B5EF4-FFF2-40B4-BE49-F238E27FC236}">
                <a16:creationId xmlns:a16="http://schemas.microsoft.com/office/drawing/2014/main" id="{8F67A5FC-CB1D-7AD1-2195-5C93C36A5F6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680960" y="4150894"/>
            <a:ext cx="4511041" cy="2707107"/>
          </a:xfrm>
          <a:custGeom>
            <a:gdLst>
              <a:gd name="connsiteX0" fmla="*/ 1181226 w 4511041"/>
              <a:gd name="connsiteY0" fmla="*/ 0 h 2707107"/>
              <a:gd name="connsiteX1" fmla="*/ 4511041 w 4511041"/>
              <a:gd name="connsiteY1" fmla="*/ 0 h 2707107"/>
              <a:gd name="connsiteX2" fmla="*/ 4511041 w 4511041"/>
              <a:gd name="connsiteY2" fmla="*/ 2707107 h 2707107"/>
              <a:gd name="connsiteX3" fmla="*/ 0 w 4511041"/>
              <a:gd name="connsiteY3" fmla="*/ 2707107 h 2707107"/>
              <a:gd name="connsiteX4" fmla="*/ 0 w 4511041"/>
              <a:gd name="connsiteY4" fmla="*/ 1181226 h 2707107"/>
              <a:gd name="connsiteX5" fmla="*/ 1181226 w 4511041"/>
              <a:gd name="connsiteY5" fmla="*/ 0 h 27071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1041" h="2707107">
                <a:moveTo>
                  <a:pt x="1181226" y="0"/>
                </a:moveTo>
                <a:lnTo>
                  <a:pt x="4511041" y="0"/>
                </a:lnTo>
                <a:lnTo>
                  <a:pt x="4511041" y="2707107"/>
                </a:lnTo>
                <a:lnTo>
                  <a:pt x="0" y="2707107"/>
                </a:lnTo>
                <a:lnTo>
                  <a:pt x="0" y="1181226"/>
                </a:lnTo>
                <a:cubicBezTo>
                  <a:pt x="0" y="528853"/>
                  <a:pt x="528853" y="0"/>
                  <a:pt x="1181226" y="0"/>
                </a:cubicBezTo>
                <a:close/>
              </a:path>
            </a:pathLst>
          </a:custGeom>
          <a:blipFill>
            <a:blip r:embed="rId8"/>
            <a:stretch>
              <a:fillRect t="-5524" b="-552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Shape2">
            <a:extLst>
              <a:ext uri="{FF2B5EF4-FFF2-40B4-BE49-F238E27FC236}">
                <a16:creationId xmlns:a16="http://schemas.microsoft.com/office/drawing/2014/main" id="{B70DC167-0501-3CE8-C191-D3FF975E530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680958" y="0"/>
            <a:ext cx="4511043" cy="3826036"/>
          </a:xfrm>
          <a:custGeom>
            <a:gdLst>
              <a:gd name="connsiteX0" fmla="*/ 0 w 4511043"/>
              <a:gd name="connsiteY0" fmla="*/ 0 h 3826036"/>
              <a:gd name="connsiteX1" fmla="*/ 4511043 w 4511043"/>
              <a:gd name="connsiteY1" fmla="*/ 0 h 3826036"/>
              <a:gd name="connsiteX2" fmla="*/ 4511043 w 4511043"/>
              <a:gd name="connsiteY2" fmla="*/ 3826036 h 3826036"/>
              <a:gd name="connsiteX3" fmla="*/ 1181226 w 4511043"/>
              <a:gd name="connsiteY3" fmla="*/ 3826036 h 3826036"/>
              <a:gd name="connsiteX4" fmla="*/ 0 w 4511043"/>
              <a:gd name="connsiteY4" fmla="*/ 2644810 h 382603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1043" h="3826036">
                <a:moveTo>
                  <a:pt x="0" y="0"/>
                </a:moveTo>
                <a:lnTo>
                  <a:pt x="4511043" y="0"/>
                </a:lnTo>
                <a:lnTo>
                  <a:pt x="4511043" y="3826036"/>
                </a:lnTo>
                <a:lnTo>
                  <a:pt x="1181226" y="3826036"/>
                </a:lnTo>
                <a:cubicBezTo>
                  <a:pt x="528853" y="3826036"/>
                  <a:pt x="0" y="3297183"/>
                  <a:pt x="0" y="2644810"/>
                </a:cubicBezTo>
                <a:close/>
              </a:path>
            </a:pathLst>
          </a:custGeom>
          <a:blipFill>
            <a:blip r:embed="rId10"/>
            <a:stretch>
              <a:fillRect l="-45231" r="-4523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11"/>
      <p:tags r:id="rId12"/>
    </p:custDataLst>
    <p:extLst>
      <p:ext uri="{BB962C8B-B14F-4D97-AF65-F5344CB8AC3E}">
        <p14:creationId val="1467589285"/>
      </p:ext>
    </p:extLst>
  </p:cSld>
  <p:clrMapOvr>
    <a:masterClrMapping/>
  </p:clrMapOvr>
</p:sld>
</file>

<file path=ppt/slides/slide17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hapter_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>
            <a:off x="5717924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>
            <a:off x="608245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>
            <a:off x="6561426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dir="10800000" algn="r" rotWithShape="0">
              <a:schemeClr val="accent3">
                <a:lumMod val="5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 flipH="1">
            <a:off x="7359712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dir="10800000" algn="r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2" name="Text1">
            <a:extLst>
              <a:ext uri="{FF2B5EF4-FFF2-40B4-BE49-F238E27FC236}">
                <a16:creationId xmlns:a16="http://schemas.microsoft.com/office/drawing/2014/main" id="{1166EA4A-C2A7-942B-1D09-5490330775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510510" y="3134360"/>
            <a:ext cx="6156600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7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核心功能：社群空间系统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694A2F19-29BB-5A37-F481-DAB8E7027F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flipH="1">
            <a:off x="510510" y="4571365"/>
            <a:ext cx="5239708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Core Function: Community Space System</a:t>
            </a:r>
          </a:p>
        </p:txBody>
      </p:sp>
      <p:sp>
        <p:nvSpPr>
          <p:cNvPr id="4" name="Text3">
            <a:extLst>
              <a:ext uri="{FF2B5EF4-FFF2-40B4-BE49-F238E27FC236}">
                <a16:creationId xmlns:a16="http://schemas.microsoft.com/office/drawing/2014/main" id="{BB431F8F-E070-BB26-06DE-49F2D2587F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flipH="1">
            <a:off x="510510" y="1257926"/>
            <a:ext cx="1611989" cy="1452596"/>
          </a:xfrm>
          <a:prstGeom prst="rect">
            <a:avLst/>
          </a:prstGeom>
          <a:noFill/>
        </p:spPr>
        <p:txBody>
          <a:bodyPr wrap="square" rtlCol="0" anchor="ctr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8800" b="1">
                <a:latin typeface="微软雅黑" panose="020b0503020204020204" charset="-122"/>
                <a:ea typeface="微软雅黑" panose="020b0503020204020204" charset="-122"/>
              </a:rPr>
              <a:t>05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7CD8FCA-2C89-4F9A-60E0-9352187FF748}"/>
              </a:ext>
            </a:extLst>
          </p:cNvPr>
          <p:cNvSpPr/>
          <p:nvPr/>
        </p:nvSpPr>
        <p:spPr>
          <a:xfrm flipH="1" flipV="1">
            <a:off x="723483" y="2710522"/>
            <a:ext cx="1062436" cy="166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7"/>
      <p:tags r:id="rId8"/>
    </p:custDataLst>
    <p:extLst>
      <p:ext uri="{BB962C8B-B14F-4D97-AF65-F5344CB8AC3E}">
        <p14:creationId val="3483677321"/>
      </p:ext>
    </p:extLst>
  </p:cSld>
  <p:clrMapOvr>
    <a:masterClrMapping/>
  </p:clrMapOvr>
</p:sld>
</file>

<file path=ppt/slides/slide18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8FA30C8B-80ED-A275-DF46-0DF20FB358D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>
            <a:off x="25176" y="4859015"/>
            <a:ext cx="2140508" cy="1998985"/>
          </a:xfrm>
          <a:custGeom>
            <a:gdLst>
              <a:gd name="connsiteX0" fmla="*/ 2484315 w 3327074"/>
              <a:gd name="connsiteY0" fmla="*/ 0 h 3107099"/>
              <a:gd name="connsiteX1" fmla="*/ 3223074 w 3327074"/>
              <a:gd name="connsiteY1" fmla="*/ 111690 h 3107099"/>
              <a:gd name="connsiteX2" fmla="*/ 3327074 w 3327074"/>
              <a:gd name="connsiteY2" fmla="*/ 149755 h 3107099"/>
              <a:gd name="connsiteX3" fmla="*/ 3327074 w 3327074"/>
              <a:gd name="connsiteY3" fmla="*/ 1173195 h 3107099"/>
              <a:gd name="connsiteX4" fmla="*/ 3227761 w 3327074"/>
              <a:gd name="connsiteY4" fmla="*/ 1112861 h 3107099"/>
              <a:gd name="connsiteX5" fmla="*/ 2484314 w 3327074"/>
              <a:gd name="connsiteY5" fmla="*/ 924613 h 3107099"/>
              <a:gd name="connsiteX6" fmla="*/ 924612 w 3327074"/>
              <a:gd name="connsiteY6" fmla="*/ 2484315 h 3107099"/>
              <a:gd name="connsiteX7" fmla="*/ 1047181 w 3327074"/>
              <a:gd name="connsiteY7" fmla="*/ 3091422 h 3107099"/>
              <a:gd name="connsiteX8" fmla="*/ 1054733 w 3327074"/>
              <a:gd name="connsiteY8" fmla="*/ 3107099 h 3107099"/>
              <a:gd name="connsiteX9" fmla="*/ 81870 w 3327074"/>
              <a:gd name="connsiteY9" fmla="*/ 3107099 h 3107099"/>
              <a:gd name="connsiteX10" fmla="*/ 50472 w 3327074"/>
              <a:gd name="connsiteY10" fmla="*/ 2984991 h 3107099"/>
              <a:gd name="connsiteX11" fmla="*/ 0 w 3327074"/>
              <a:gd name="connsiteY11" fmla="*/ 2484315 h 3107099"/>
              <a:gd name="connsiteX12" fmla="*/ 2484315 w 3327074"/>
              <a:gd name="connsiteY12" fmla="*/ 0 h 31070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7073" h="3107099">
                <a:moveTo>
                  <a:pt x="2484315" y="0"/>
                </a:moveTo>
                <a:cubicBezTo>
                  <a:pt x="2741574" y="0"/>
                  <a:pt x="2989700" y="39103"/>
                  <a:pt x="3223074" y="111690"/>
                </a:cubicBezTo>
                <a:lnTo>
                  <a:pt x="3327074" y="149755"/>
                </a:lnTo>
                <a:lnTo>
                  <a:pt x="3327074" y="1173195"/>
                </a:lnTo>
                <a:lnTo>
                  <a:pt x="3227761" y="1112861"/>
                </a:lnTo>
                <a:cubicBezTo>
                  <a:pt x="3006762" y="992807"/>
                  <a:pt x="2753502" y="924613"/>
                  <a:pt x="2484314" y="924613"/>
                </a:cubicBezTo>
                <a:cubicBezTo>
                  <a:pt x="1622914" y="924613"/>
                  <a:pt x="924612" y="1622915"/>
                  <a:pt x="924612" y="2484315"/>
                </a:cubicBezTo>
                <a:cubicBezTo>
                  <a:pt x="924612" y="2699665"/>
                  <a:pt x="968256" y="2904822"/>
                  <a:pt x="1047181" y="3091422"/>
                </a:cubicBezTo>
                <a:lnTo>
                  <a:pt x="1054733" y="3107099"/>
                </a:lnTo>
                <a:lnTo>
                  <a:pt x="81870" y="3107099"/>
                </a:lnTo>
                <a:lnTo>
                  <a:pt x="50472" y="2984991"/>
                </a:lnTo>
                <a:cubicBezTo>
                  <a:pt x="17379" y="2823268"/>
                  <a:pt x="0" y="2655821"/>
                  <a:pt x="0" y="2484315"/>
                </a:cubicBezTo>
                <a:cubicBezTo>
                  <a:pt x="0" y="1112266"/>
                  <a:pt x="1112266" y="0"/>
                  <a:pt x="2484315" y="0"/>
                </a:cubicBezTo>
                <a:close/>
              </a:path>
            </a:pathLst>
          </a:custGeom>
          <a:gradFill>
            <a:gsLst>
              <a:gs pos="74000">
                <a:schemeClr val="accent1">
                  <a:lumMod val="20000"/>
                  <a:lumOff val="80000"/>
                  <a:alpha val="0"/>
                </a:schemeClr>
              </a:gs>
              <a:gs pos="0">
                <a:schemeClr val="accent1">
                  <a:alpha val="1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910C9A5-F257-FA26-E5C6-B2AB0ACCB6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320463" y="0"/>
            <a:ext cx="2871537" cy="69072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Text1">
            <a:extLst>
              <a:ext uri="{FF2B5EF4-FFF2-40B4-BE49-F238E27FC236}">
                <a16:creationId xmlns:a16="http://schemas.microsoft.com/office/drawing/2014/main" id="{98CE5DBF-E285-CFF5-1AA9-C78BA8B39E0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27324" y="1251284"/>
            <a:ext cx="5461807" cy="849063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多元小组类型的场景覆盖</a:t>
            </a:r>
          </a:p>
        </p:txBody>
      </p:sp>
      <p:sp>
        <p:nvSpPr>
          <p:cNvPr id="8" name="Text2">
            <a:extLst>
              <a:ext uri="{FF2B5EF4-FFF2-40B4-BE49-F238E27FC236}">
                <a16:creationId xmlns:a16="http://schemas.microsoft.com/office/drawing/2014/main" id="{309B02CD-AD59-E60F-CE3A-0C417BD6A33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27151" y="2280462"/>
            <a:ext cx="5468849" cy="3943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家庭小组的私密保障：端到端加密技术确保数据安全
企业小组的管理效能：支持200人同时在线协作
兴趣小组的活跃运营：内置活动管理工具套件</a:t>
            </a:r>
          </a:p>
        </p:txBody>
      </p:sp>
      <p:sp>
        <p:nvSpPr>
          <p:cNvPr id="11" name="Shape1">
            <a:extLst>
              <a:ext uri="{FF2B5EF4-FFF2-40B4-BE49-F238E27FC236}">
                <a16:creationId xmlns:a16="http://schemas.microsoft.com/office/drawing/2014/main" id="{2DB4816E-DD8C-643F-3348-50A52F5B56F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815969" y="1"/>
            <a:ext cx="3376031" cy="2582545"/>
          </a:xfrm>
          <a:custGeom>
            <a:gdLst>
              <a:gd name="connsiteX0" fmla="*/ 673 w 3376031"/>
              <a:gd name="connsiteY0" fmla="*/ 0 h 2582545"/>
              <a:gd name="connsiteX1" fmla="*/ 3376031 w 3376031"/>
              <a:gd name="connsiteY1" fmla="*/ 0 h 2582545"/>
              <a:gd name="connsiteX2" fmla="*/ 3376031 w 3376031"/>
              <a:gd name="connsiteY2" fmla="*/ 2229385 h 2582545"/>
              <a:gd name="connsiteX3" fmla="*/ 3373908 w 3376031"/>
              <a:gd name="connsiteY3" fmla="*/ 2230903 h 2582545"/>
              <a:gd name="connsiteX4" fmla="*/ 2188179 w 3376031"/>
              <a:gd name="connsiteY4" fmla="*/ 2581607 h 2582545"/>
              <a:gd name="connsiteX5" fmla="*/ 673 w 3376031"/>
              <a:gd name="connsiteY5" fmla="*/ 421388 h 258254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76031" h="2582545">
                <a:moveTo>
                  <a:pt x="673" y="0"/>
                </a:moveTo>
                <a:lnTo>
                  <a:pt x="3376031" y="0"/>
                </a:lnTo>
                <a:lnTo>
                  <a:pt x="3376031" y="2229385"/>
                </a:lnTo>
                <a:lnTo>
                  <a:pt x="3373908" y="2230903"/>
                </a:lnTo>
                <a:cubicBezTo>
                  <a:pt x="3017053" y="2462310"/>
                  <a:pt x="2600959" y="2592789"/>
                  <a:pt x="2188179" y="2581607"/>
                </a:cubicBezTo>
                <a:cubicBezTo>
                  <a:pt x="960054" y="2619429"/>
                  <a:pt x="-29515" y="1508043"/>
                  <a:pt x="673" y="421388"/>
                </a:cubicBezTo>
                <a:close/>
              </a:path>
            </a:pathLst>
          </a:custGeom>
          <a:blipFill>
            <a:blip r:embed="rId8"/>
            <a:stretch>
              <a:fillRect l="-41853" r="-41853"/>
            </a:stretch>
          </a:blipFill>
          <a:ln>
            <a:noFill/>
          </a:ln>
          <a:effectLst>
            <a:outerShdw blurRad="76200" dist="76200" dir="8100000" sx="99000" sy="99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Shape2">
            <a:extLst>
              <a:ext uri="{FF2B5EF4-FFF2-40B4-BE49-F238E27FC236}">
                <a16:creationId xmlns:a16="http://schemas.microsoft.com/office/drawing/2014/main" id="{7F591805-1E02-95B4-8963-36859A489A5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818641" y="2463783"/>
            <a:ext cx="4008393" cy="4443487"/>
          </a:xfrm>
          <a:custGeom>
            <a:gdLst>
              <a:gd name="connsiteX0" fmla="*/ 2188179 w 4375899"/>
              <a:gd name="connsiteY0" fmla="*/ 939 h 4850884"/>
              <a:gd name="connsiteX1" fmla="*/ 4374948 w 4375899"/>
              <a:gd name="connsiteY1" fmla="*/ 2161157 h 4850884"/>
              <a:gd name="connsiteX2" fmla="*/ 4374212 w 4375899"/>
              <a:gd name="connsiteY2" fmla="*/ 2217890 h 4850884"/>
              <a:gd name="connsiteX3" fmla="*/ 4374212 w 4375899"/>
              <a:gd name="connsiteY3" fmla="*/ 2225891 h 4850884"/>
              <a:gd name="connsiteX4" fmla="*/ 4374212 w 4375899"/>
              <a:gd name="connsiteY4" fmla="*/ 4850884 h 4850884"/>
              <a:gd name="connsiteX5" fmla="*/ 673 w 4375899"/>
              <a:gd name="connsiteY5" fmla="*/ 4850884 h 4850884"/>
              <a:gd name="connsiteX6" fmla="*/ 673 w 4375899"/>
              <a:gd name="connsiteY6" fmla="*/ 2161157 h 4850884"/>
              <a:gd name="connsiteX7" fmla="*/ 2188179 w 4375899"/>
              <a:gd name="connsiteY7" fmla="*/ 939 h 48508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899" h="4850884">
                <a:moveTo>
                  <a:pt x="2188179" y="939"/>
                </a:moveTo>
                <a:cubicBezTo>
                  <a:pt x="3288926" y="-28882"/>
                  <a:pt x="4413235" y="948671"/>
                  <a:pt x="4374948" y="2161157"/>
                </a:cubicBezTo>
                <a:lnTo>
                  <a:pt x="4374212" y="2217890"/>
                </a:lnTo>
                <a:lnTo>
                  <a:pt x="4374212" y="2225891"/>
                </a:lnTo>
                <a:lnTo>
                  <a:pt x="4374212" y="4850884"/>
                </a:lnTo>
                <a:lnTo>
                  <a:pt x="673" y="4850884"/>
                </a:lnTo>
                <a:lnTo>
                  <a:pt x="673" y="2161157"/>
                </a:lnTo>
                <a:cubicBezTo>
                  <a:pt x="-29514" y="1074502"/>
                  <a:pt x="960054" y="-36883"/>
                  <a:pt x="2188179" y="939"/>
                </a:cubicBezTo>
                <a:close/>
              </a:path>
            </a:pathLst>
          </a:custGeom>
          <a:blipFill>
            <a:blip r:embed="rId10"/>
            <a:stretch>
              <a:fillRect l="-33467" r="-33467"/>
            </a:stretch>
          </a:blipFill>
          <a:ln>
            <a:noFill/>
          </a:ln>
          <a:effectLst>
            <a:outerShdw blurRad="101600" dist="76200" dir="18900000" sx="99000" sy="99000" algn="b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B21F4699-1125-C0EB-2CE0-80AF9328B33F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1356424" y="3966015"/>
            <a:ext cx="835576" cy="2941255"/>
          </a:xfrm>
          <a:custGeom>
            <a:gdLst>
              <a:gd name="connsiteX0" fmla="*/ 835576 w 835576"/>
              <a:gd name="connsiteY0" fmla="*/ 0 h 2891985"/>
              <a:gd name="connsiteX1" fmla="*/ 835576 w 835576"/>
              <a:gd name="connsiteY1" fmla="*/ 2891985 h 2891985"/>
              <a:gd name="connsiteX2" fmla="*/ 415 w 835576"/>
              <a:gd name="connsiteY2" fmla="*/ 2891985 h 2891985"/>
              <a:gd name="connsiteX3" fmla="*/ 415 w 835576"/>
              <a:gd name="connsiteY3" fmla="*/ 1234556 h 2891985"/>
              <a:gd name="connsiteX4" fmla="*/ 815871 w 835576"/>
              <a:gd name="connsiteY4" fmla="*/ 7409 h 28919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5576" h="2891985">
                <a:moveTo>
                  <a:pt x="835576" y="0"/>
                </a:moveTo>
                <a:lnTo>
                  <a:pt x="835576" y="2891985"/>
                </a:lnTo>
                <a:lnTo>
                  <a:pt x="415" y="2891985"/>
                </a:lnTo>
                <a:lnTo>
                  <a:pt x="415" y="1234556"/>
                </a:lnTo>
                <a:cubicBezTo>
                  <a:pt x="-13536" y="732352"/>
                  <a:pt x="325976" y="221577"/>
                  <a:pt x="815871" y="740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6" name="!!平滑2">
            <a:extLst>
              <a:ext uri="{FF2B5EF4-FFF2-40B4-BE49-F238E27FC236}">
                <a16:creationId xmlns:a16="http://schemas.microsoft.com/office/drawing/2014/main" id="{270DA2E7-6AB7-DE68-F8AB-E5C71EE9A919}"/>
              </a:ext>
            </a:extLst>
          </p:cNvPr>
          <p:cNvGrpSpPr>
            <a:grpSpLocks noChangeAspect="1"/>
          </p:cNvGrpSpPr>
          <p:nvPr>
            <p:custDataLst>
              <p:tags r:id="rId12"/>
            </p:custDataLst>
          </p:nvPr>
        </p:nvGrpSpPr>
        <p:grpSpPr>
          <a:xfrm rot="10800000">
            <a:off x="627151" y="563912"/>
            <a:ext cx="544546" cy="475173"/>
            <a:chOff x="3213087" y="1347855"/>
            <a:chExt cx="723913" cy="631688"/>
          </a:xfrm>
          <a:solidFill>
            <a:schemeClr val="bg1">
              <a:lumMod val="65000"/>
              <a:alpha val="50000"/>
            </a:schemeClr>
          </a:solidFill>
        </p:grpSpPr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D63DD8EB-DE7C-287C-C590-9FB57A4FE687}"/>
                </a:ext>
              </a:extLst>
            </p:cNvPr>
            <p:cNvSpPr>
              <a:spLocks noChangeAspect="1"/>
            </p:cNvSpPr>
            <p:nvPr>
              <p:custDataLst>
                <p:tags r:id="rId13"/>
              </p:custDataLst>
            </p:nvPr>
          </p:nvSpPr>
          <p:spPr>
            <a:xfrm>
              <a:off x="3213087" y="1347855"/>
              <a:ext cx="311295" cy="631688"/>
            </a:xfrm>
            <a:custGeom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2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2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59AAF22E-252D-64FF-9F05-69EC120CC26E}"/>
                </a:ext>
              </a:extLst>
            </p:cNvPr>
            <p:cNvSpPr>
              <a:spLocks noChangeAspect="1"/>
            </p:cNvSpPr>
            <p:nvPr>
              <p:custDataLst>
                <p:tags r:id="rId14"/>
              </p:custDataLst>
            </p:nvPr>
          </p:nvSpPr>
          <p:spPr>
            <a:xfrm>
              <a:off x="3625705" y="1347855"/>
              <a:ext cx="311295" cy="631688"/>
            </a:xfrm>
            <a:custGeom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1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1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110004020202020204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custDataLst>
      <p:custData r:id="rId15"/>
      <p:tags r:id="rId16"/>
    </p:custDataLst>
    <p:extLst>
      <p:ext uri="{BB962C8B-B14F-4D97-AF65-F5344CB8AC3E}">
        <p14:creationId val="671853024"/>
      </p:ext>
    </p:extLst>
  </p:cSld>
  <p:clrMapOvr>
    <a:masterClrMapping/>
  </p:clrMapOvr>
</p:sld>
</file>

<file path=ppt/slides/slide19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Shape1"/>
          <p:cNvSpPr/>
          <p:nvPr>
            <p:custDataLst>
              <p:tags r:id="rId3"/>
            </p:custDataLst>
          </p:nvPr>
        </p:nvSpPr>
        <p:spPr>
          <a:xfrm>
            <a:off x="0" y="0"/>
            <a:ext cx="5693183" cy="4201610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553" h="5603">
                <a:moveTo>
                  <a:pt x="0" y="0"/>
                </a:moveTo>
                <a:lnTo>
                  <a:pt x="9058" y="0"/>
                </a:lnTo>
                <a:lnTo>
                  <a:pt x="10553" y="1494"/>
                </a:lnTo>
                <a:lnTo>
                  <a:pt x="10553" y="5603"/>
                </a:lnTo>
                <a:lnTo>
                  <a:pt x="0" y="56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4502" r="-1345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hape2"/>
          <p:cNvSpPr txBox="1"/>
          <p:nvPr>
            <p:custDataLst>
              <p:tags r:id="rId5"/>
            </p:custDataLst>
          </p:nvPr>
        </p:nvSpPr>
        <p:spPr>
          <a:xfrm>
            <a:off x="6096000" y="1140423"/>
            <a:ext cx="1253887" cy="1602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" panose="020b0500000000000000" pitchFamily="34" charset="-122"/>
              </a:rPr>
              <a:t>---------&gt;</a:t>
            </a:r>
          </a:p>
        </p:txBody>
      </p:sp>
      <p:sp>
        <p:nvSpPr>
          <p:cNvPr id="20" name="Shape3"/>
          <p:cNvSpPr txBox="1"/>
          <p:nvPr>
            <p:custDataLst>
              <p:tags r:id="rId6"/>
            </p:custDataLst>
          </p:nvPr>
        </p:nvSpPr>
        <p:spPr>
          <a:xfrm>
            <a:off x="402818" y="6255134"/>
            <a:ext cx="1163894" cy="251228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accent1"/>
            </a:solidFill>
          </a:ln>
        </p:spPr>
        <p:txBody>
          <a:bodyPr wrap="square" lIns="91440" tIns="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>
                <a:latin typeface="微软雅黑" panose="020b0503020204020204" pitchFamily="34" charset="-122"/>
                <a:ea typeface="微软雅黑" panose="020b0503020204020204" pitchFamily="34" charset="-122"/>
                <a:sym typeface="思源黑体 CN" panose="020b0500000000000000" pitchFamily="34" charset="-122"/>
              </a:rPr>
              <a:t>Read more &gt;&gt;</a:t>
            </a:r>
          </a:p>
        </p:txBody>
      </p:sp>
      <p:sp>
        <p:nvSpPr>
          <p:cNvPr id="21" name="!!平滑1"/>
          <p:cNvSpPr/>
          <p:nvPr>
            <p:custDataLst>
              <p:tags r:id="rId7"/>
            </p:custDataLst>
          </p:nvPr>
        </p:nvSpPr>
        <p:spPr>
          <a:xfrm>
            <a:off x="6096000" y="929278"/>
            <a:ext cx="530352" cy="11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1">
            <a:extLst>
              <a:ext uri="{FF2B5EF4-FFF2-40B4-BE49-F238E27FC236}">
                <a16:creationId xmlns:a16="http://schemas.microsoft.com/office/drawing/2014/main" id="{E1550466-6A3E-8D5D-00F3-351DB0DD58A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02818" y="4632756"/>
            <a:ext cx="5290366" cy="187360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小组运营的核心工具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271FB552-B1DF-BE34-6327-23B67DEA6F7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096001" y="1789251"/>
            <a:ext cx="5509600" cy="4048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内容定向发布系统：支持地理围栏等高级筛选条件
独立内容流技术：确保不同小组信息完全隔离
多维度数据看板：实时监控小组健康度指标</a:t>
            </a:r>
          </a:p>
        </p:txBody>
      </p:sp>
    </p:spTree>
    <p:custDataLst>
      <p:custData r:id="rId10"/>
      <p:tags r:id="rId11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20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hapter_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>
            <a:off x="5717924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>
            <a:off x="608245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>
            <a:off x="6561426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dir="10800000" algn="r" rotWithShape="0">
              <a:schemeClr val="accent3">
                <a:lumMod val="5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 flipH="1">
            <a:off x="7359712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dir="10800000" algn="r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2" name="Text1">
            <a:extLst>
              <a:ext uri="{FF2B5EF4-FFF2-40B4-BE49-F238E27FC236}">
                <a16:creationId xmlns:a16="http://schemas.microsoft.com/office/drawing/2014/main" id="{1166EA4A-C2A7-942B-1D09-5490330775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510510" y="3134360"/>
            <a:ext cx="6156600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7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特色增值服务：从数字到实体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694A2F19-29BB-5A37-F481-DAB8E7027F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flipH="1">
            <a:off x="510510" y="4571365"/>
            <a:ext cx="5239708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Featured value-added services: from digital to physical</a:t>
            </a:r>
          </a:p>
        </p:txBody>
      </p:sp>
      <p:sp>
        <p:nvSpPr>
          <p:cNvPr id="4" name="Text3">
            <a:extLst>
              <a:ext uri="{FF2B5EF4-FFF2-40B4-BE49-F238E27FC236}">
                <a16:creationId xmlns:a16="http://schemas.microsoft.com/office/drawing/2014/main" id="{BB431F8F-E070-BB26-06DE-49F2D2587F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flipH="1">
            <a:off x="510510" y="1257926"/>
            <a:ext cx="1611989" cy="1452596"/>
          </a:xfrm>
          <a:prstGeom prst="rect">
            <a:avLst/>
          </a:prstGeom>
          <a:noFill/>
        </p:spPr>
        <p:txBody>
          <a:bodyPr wrap="square" rtlCol="0" anchor="ctr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8800" b="1">
                <a:latin typeface="微软雅黑" panose="020b0503020204020204" charset="-122"/>
                <a:ea typeface="微软雅黑" panose="020b0503020204020204" charset="-122"/>
              </a:rPr>
              <a:t>06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7CD8FCA-2C89-4F9A-60E0-9352187FF748}"/>
              </a:ext>
            </a:extLst>
          </p:cNvPr>
          <p:cNvSpPr/>
          <p:nvPr/>
        </p:nvSpPr>
        <p:spPr>
          <a:xfrm flipH="1" flipV="1">
            <a:off x="723483" y="2710522"/>
            <a:ext cx="1062436" cy="166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7"/>
      <p:tags r:id="rId8"/>
    </p:custDataLst>
    <p:extLst>
      <p:ext uri="{BB962C8B-B14F-4D97-AF65-F5344CB8AC3E}">
        <p14:creationId val="3483677321"/>
      </p:ext>
    </p:extLst>
  </p:cSld>
  <p:clrMapOvr>
    <a:masterClrMapping/>
  </p:clrMapOvr>
</p:sld>
</file>

<file path=ppt/slides/slide21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!!平滑4"/>
          <p:cNvSpPr/>
          <p:nvPr>
            <p:custDataLst>
              <p:tags r:id="rId3"/>
            </p:custDataLst>
          </p:nvPr>
        </p:nvSpPr>
        <p:spPr>
          <a:xfrm>
            <a:off x="-1" y="-1"/>
            <a:ext cx="4402261" cy="25244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782E33B-ADDC-E98F-ADA5-43FF43D5273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283921" y="3655739"/>
            <a:ext cx="1354261" cy="2122416"/>
            <a:chOff x="1283921" y="3690907"/>
            <a:chExt cx="1354261" cy="2122416"/>
          </a:xfrm>
        </p:grpSpPr>
        <p:cxnSp>
          <p:nvCxnSpPr>
            <p:cNvPr id="12" name="平滑2"/>
            <p:cNvCxnSpPr/>
            <p:nvPr>
              <p:custDataLst>
                <p:tags r:id="rId5"/>
              </p:custDataLst>
            </p:nvPr>
          </p:nvCxnSpPr>
          <p:spPr>
            <a:xfrm flipH="1">
              <a:off x="1283921" y="3690907"/>
              <a:ext cx="0" cy="2119085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平滑2"/>
            <p:cNvCxnSpPr/>
            <p:nvPr>
              <p:custDataLst>
                <p:tags r:id="rId6"/>
              </p:custDataLst>
            </p:nvPr>
          </p:nvCxnSpPr>
          <p:spPr>
            <a:xfrm>
              <a:off x="1283921" y="5813323"/>
              <a:ext cx="1354261" cy="0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!!平滑1"/>
          <p:cNvCxnSpPr/>
          <p:nvPr>
            <p:custDataLst>
              <p:tags r:id="rId7"/>
            </p:custDataLst>
          </p:nvPr>
        </p:nvCxnSpPr>
        <p:spPr>
          <a:xfrm>
            <a:off x="5999160" y="2004955"/>
            <a:ext cx="5577573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hape1"/>
          <p:cNvSpPr/>
          <p:nvPr>
            <p:custDataLst>
              <p:tags r:id="rId8"/>
            </p:custDataLst>
          </p:nvPr>
        </p:nvSpPr>
        <p:spPr>
          <a:xfrm>
            <a:off x="1496050" y="748029"/>
            <a:ext cx="3999240" cy="4808705"/>
          </a:xfrm>
          <a:prstGeom prst="roundRect">
            <a:avLst>
              <a:gd name="adj" fmla="val 1970"/>
            </a:avLst>
          </a:prstGeom>
          <a:blipFill>
            <a:blip r:embed="rId9"/>
            <a:stretch>
              <a:fillRect l="-40338" r="-403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Text1">
            <a:extLst>
              <a:ext uri="{FF2B5EF4-FFF2-40B4-BE49-F238E27FC236}">
                <a16:creationId xmlns:a16="http://schemas.microsoft.com/office/drawing/2014/main" id="{8FAA7796-38D2-13DE-840C-B2A4761F45B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898311" y="525517"/>
            <a:ext cx="5678422" cy="131691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个性化实体衍生品服务</a:t>
            </a:r>
          </a:p>
        </p:txBody>
      </p:sp>
      <p:sp>
        <p:nvSpPr>
          <p:cNvPr id="6" name="Text2">
            <a:extLst>
              <a:ext uri="{FF2B5EF4-FFF2-40B4-BE49-F238E27FC236}">
                <a16:creationId xmlns:a16="http://schemas.microsoft.com/office/drawing/2014/main" id="{EAE9E6A4-2AF3-93B6-92BC-C0A2D2B1012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898311" y="2167484"/>
            <a:ext cx="5685743" cy="4167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智能排版日历生成系统：3分钟完成专业级设计
报纸印刷品质保障：采用300g铜版纸专业印刷
全球配送网络支持：覆盖150个国家和地区的物流</a:t>
            </a:r>
          </a:p>
        </p:txBody>
      </p:sp>
    </p:spTree>
    <p:custDataLst>
      <p:custData r:id="rId12"/>
      <p:tags r:id="rId13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22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hapter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>
            <a:off x="5717924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>
            <a:off x="608245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>
            <a:off x="6561426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dir="10800000" algn="r" rotWithShape="0">
              <a:schemeClr val="accent3">
                <a:lumMod val="5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 flipH="1">
            <a:off x="7359712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dir="10800000" algn="r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2" name="Text1">
            <a:extLst>
              <a:ext uri="{FF2B5EF4-FFF2-40B4-BE49-F238E27FC236}">
                <a16:creationId xmlns:a16="http://schemas.microsoft.com/office/drawing/2014/main" id="{1166EA4A-C2A7-942B-1D09-5490330775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510510" y="3134360"/>
            <a:ext cx="6156600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7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应用场景：赋能多元用户群体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694A2F19-29BB-5A37-F481-DAB8E7027F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flipH="1">
            <a:off x="510510" y="4571365"/>
            <a:ext cx="5239708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Application scenario: Empowering diverse user groups</a:t>
            </a:r>
          </a:p>
        </p:txBody>
      </p:sp>
      <p:sp>
        <p:nvSpPr>
          <p:cNvPr id="4" name="Text3">
            <a:extLst>
              <a:ext uri="{FF2B5EF4-FFF2-40B4-BE49-F238E27FC236}">
                <a16:creationId xmlns:a16="http://schemas.microsoft.com/office/drawing/2014/main" id="{BB431F8F-E070-BB26-06DE-49F2D2587F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flipH="1">
            <a:off x="510510" y="1257926"/>
            <a:ext cx="1611989" cy="1452596"/>
          </a:xfrm>
          <a:prstGeom prst="rect">
            <a:avLst/>
          </a:prstGeom>
          <a:noFill/>
        </p:spPr>
        <p:txBody>
          <a:bodyPr wrap="square" rtlCol="0" anchor="ctr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8800" b="1">
                <a:latin typeface="微软雅黑" panose="020b0503020204020204" charset="-122"/>
                <a:ea typeface="微软雅黑" panose="020b0503020204020204" charset="-122"/>
              </a:rPr>
              <a:t>07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7CD8FCA-2C89-4F9A-60E0-9352187FF748}"/>
              </a:ext>
            </a:extLst>
          </p:cNvPr>
          <p:cNvSpPr/>
          <p:nvPr/>
        </p:nvSpPr>
        <p:spPr>
          <a:xfrm flipH="1" flipV="1">
            <a:off x="723483" y="2710522"/>
            <a:ext cx="1062436" cy="166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7"/>
      <p:tags r:id="rId8"/>
    </p:custDataLst>
    <p:extLst>
      <p:ext uri="{BB962C8B-B14F-4D97-AF65-F5344CB8AC3E}">
        <p14:creationId val="3483677321"/>
      </p:ext>
    </p:extLst>
  </p:cSld>
  <p:clrMapOvr>
    <a:masterClrMapping/>
  </p:clrMapOvr>
</p:sld>
</file>

<file path=ppt/slides/slide23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" name="任意多边形: 形状 118"/>
          <p:cNvSpPr/>
          <p:nvPr>
            <p:custDataLst>
              <p:tags r:id="rId3"/>
            </p:custDataLst>
          </p:nvPr>
        </p:nvSpPr>
        <p:spPr>
          <a:xfrm>
            <a:off x="8864926" y="3750901"/>
            <a:ext cx="3327074" cy="3107099"/>
          </a:xfrm>
          <a:custGeom>
            <a:gdLst>
              <a:gd name="connsiteX0" fmla="*/ 2484315 w 3327074"/>
              <a:gd name="connsiteY0" fmla="*/ 0 h 3107099"/>
              <a:gd name="connsiteX1" fmla="*/ 3223074 w 3327074"/>
              <a:gd name="connsiteY1" fmla="*/ 111690 h 3107099"/>
              <a:gd name="connsiteX2" fmla="*/ 3327074 w 3327074"/>
              <a:gd name="connsiteY2" fmla="*/ 149755 h 3107099"/>
              <a:gd name="connsiteX3" fmla="*/ 3327074 w 3327074"/>
              <a:gd name="connsiteY3" fmla="*/ 1173195 h 3107099"/>
              <a:gd name="connsiteX4" fmla="*/ 3227761 w 3327074"/>
              <a:gd name="connsiteY4" fmla="*/ 1112861 h 3107099"/>
              <a:gd name="connsiteX5" fmla="*/ 2484314 w 3327074"/>
              <a:gd name="connsiteY5" fmla="*/ 924613 h 3107099"/>
              <a:gd name="connsiteX6" fmla="*/ 924612 w 3327074"/>
              <a:gd name="connsiteY6" fmla="*/ 2484315 h 3107099"/>
              <a:gd name="connsiteX7" fmla="*/ 1047181 w 3327074"/>
              <a:gd name="connsiteY7" fmla="*/ 3091422 h 3107099"/>
              <a:gd name="connsiteX8" fmla="*/ 1054733 w 3327074"/>
              <a:gd name="connsiteY8" fmla="*/ 3107099 h 3107099"/>
              <a:gd name="connsiteX9" fmla="*/ 81870 w 3327074"/>
              <a:gd name="connsiteY9" fmla="*/ 3107099 h 3107099"/>
              <a:gd name="connsiteX10" fmla="*/ 50472 w 3327074"/>
              <a:gd name="connsiteY10" fmla="*/ 2984991 h 3107099"/>
              <a:gd name="connsiteX11" fmla="*/ 0 w 3327074"/>
              <a:gd name="connsiteY11" fmla="*/ 2484315 h 3107099"/>
              <a:gd name="connsiteX12" fmla="*/ 2484315 w 3327074"/>
              <a:gd name="connsiteY12" fmla="*/ 0 h 31070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7073" h="3107099">
                <a:moveTo>
                  <a:pt x="2484315" y="0"/>
                </a:moveTo>
                <a:cubicBezTo>
                  <a:pt x="2741574" y="0"/>
                  <a:pt x="2989700" y="39103"/>
                  <a:pt x="3223074" y="111690"/>
                </a:cubicBezTo>
                <a:lnTo>
                  <a:pt x="3327074" y="149755"/>
                </a:lnTo>
                <a:lnTo>
                  <a:pt x="3327074" y="1173195"/>
                </a:lnTo>
                <a:lnTo>
                  <a:pt x="3227761" y="1112861"/>
                </a:lnTo>
                <a:cubicBezTo>
                  <a:pt x="3006762" y="992807"/>
                  <a:pt x="2753502" y="924613"/>
                  <a:pt x="2484314" y="924613"/>
                </a:cubicBezTo>
                <a:cubicBezTo>
                  <a:pt x="1622914" y="924613"/>
                  <a:pt x="924612" y="1622915"/>
                  <a:pt x="924612" y="2484315"/>
                </a:cubicBezTo>
                <a:cubicBezTo>
                  <a:pt x="924612" y="2699665"/>
                  <a:pt x="968256" y="2904822"/>
                  <a:pt x="1047181" y="3091422"/>
                </a:cubicBezTo>
                <a:lnTo>
                  <a:pt x="1054733" y="3107099"/>
                </a:lnTo>
                <a:lnTo>
                  <a:pt x="81870" y="3107099"/>
                </a:lnTo>
                <a:lnTo>
                  <a:pt x="50472" y="2984991"/>
                </a:lnTo>
                <a:cubicBezTo>
                  <a:pt x="17379" y="2823268"/>
                  <a:pt x="0" y="2655821"/>
                  <a:pt x="0" y="2484315"/>
                </a:cubicBezTo>
                <a:cubicBezTo>
                  <a:pt x="0" y="1112266"/>
                  <a:pt x="1112266" y="0"/>
                  <a:pt x="2484315" y="0"/>
                </a:cubicBezTo>
                <a:close/>
              </a:path>
            </a:pathLst>
          </a:custGeom>
          <a:gradFill>
            <a:gsLst>
              <a:gs pos="74000">
                <a:schemeClr val="accent1">
                  <a:lumMod val="20000"/>
                  <a:lumOff val="80000"/>
                  <a:alpha val="0"/>
                </a:schemeClr>
              </a:gs>
              <a:gs pos="0">
                <a:schemeClr val="accent1">
                  <a:alpha val="5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1">
            <a:extLst>
              <a:ext uri="{FF2B5EF4-FFF2-40B4-BE49-F238E27FC236}">
                <a16:creationId xmlns:a16="http://schemas.microsoft.com/office/drawing/2014/main" id="{98ABE64F-5B0F-6C52-F6EA-9F59B2D7AB1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53400" y="2171417"/>
            <a:ext cx="5347349" cy="3965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KOL粉丝沉淀利器：某头部博主3个月转化率提升300%
内容变现完整通路：案例显示平均ARPU值达$8.7
品牌联营创新模式：支持创作者商品橱窗功能</a:t>
            </a:r>
          </a:p>
        </p:txBody>
      </p:sp>
      <p:sp>
        <p:nvSpPr>
          <p:cNvPr id="14" name="Text2">
            <a:extLst>
              <a:ext uri="{FF2B5EF4-FFF2-40B4-BE49-F238E27FC236}">
                <a16:creationId xmlns:a16="http://schemas.microsoft.com/office/drawing/2014/main" id="{4CE4BD7A-DAF6-EA0A-8C4B-A6CA82210D7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32233" y="695533"/>
            <a:ext cx="5367625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内容创作者的私域解决方案</a:t>
            </a:r>
          </a:p>
        </p:txBody>
      </p:sp>
      <p:sp>
        <p:nvSpPr>
          <p:cNvPr id="15" name="Shape1">
            <a:extLst>
              <a:ext uri="{FF2B5EF4-FFF2-40B4-BE49-F238E27FC236}">
                <a16:creationId xmlns:a16="http://schemas.microsoft.com/office/drawing/2014/main" id="{72E3DE69-140E-7475-5753-E58364FC124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477790" y="963592"/>
            <a:ext cx="4982693" cy="4977114"/>
          </a:xfrm>
          <a:prstGeom prst="roundRect">
            <a:avLst>
              <a:gd name="adj" fmla="val 2038"/>
            </a:avLst>
          </a:prstGeom>
          <a:blipFill>
            <a:blip r:embed="rId7"/>
            <a:stretch>
              <a:fillRect l="-24935" r="-249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custData r:id="rId8"/>
      <p:tags r:id="rId9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24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!!平滑1"/>
          <p:cNvSpPr/>
          <p:nvPr>
            <p:custDataLst>
              <p:tags r:id="rId3"/>
            </p:custDataLst>
          </p:nvPr>
        </p:nvSpPr>
        <p:spPr>
          <a:xfrm>
            <a:off x="273975" y="5600926"/>
            <a:ext cx="916735" cy="916735"/>
          </a:xfrm>
          <a:prstGeom prst="round2DiagRect">
            <a:avLst>
              <a:gd name="adj1" fmla="val 15404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en-ID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1">
            <a:extLst>
              <a:ext uri="{FF2B5EF4-FFF2-40B4-BE49-F238E27FC236}">
                <a16:creationId xmlns:a16="http://schemas.microsoft.com/office/drawing/2014/main" id="{CB190FB9-A2BC-0434-4C0C-5661B1C7F3A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73975" y="238391"/>
            <a:ext cx="11669372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企业与机构的内外协同平台</a:t>
            </a:r>
          </a:p>
        </p:txBody>
      </p:sp>
      <p:sp>
        <p:nvSpPr>
          <p:cNvPr id="4" name="Text2">
            <a:extLst>
              <a:ext uri="{FF2B5EF4-FFF2-40B4-BE49-F238E27FC236}">
                <a16:creationId xmlns:a16="http://schemas.microsoft.com/office/drawing/2014/main" id="{39F944D2-6169-C1E8-73A6-D27E2379BB7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010662" y="1446435"/>
            <a:ext cx="5610320" cy="478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客户社区建设标杆：某车企3个月积累10万高粘用户
知识管理效率提升：某咨询公司文档协作时间减少40%
安全的内刊发布系统：军工级内容权限管理体系</a:t>
            </a:r>
          </a:p>
        </p:txBody>
      </p:sp>
      <p:pic>
        <p:nvPicPr>
          <p:cNvPr id="17" name="云图" title=""/>
          <p:cNvPicPr/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75921" y="1369102"/>
            <a:ext cx="4940300" cy="4940300"/>
          </a:xfrm>
          <a:prstGeom prst="rect">
            <a:avLst/>
          </a:prstGeom>
        </p:spPr>
      </p:pic>
    </p:spTree>
    <p:custDataLst>
      <p:custData r:id="rId8"/>
      <p:tags r:id="rId9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25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Shape 702"/>
        <p:cNvGrpSpPr/>
        <p:nvPr/>
      </p:nvGrpSpPr>
      <p:grpSpPr>
        <a:xfrm>
          <a:off x="0" y="0"/>
          <a:ext cx="0" cy="0"/>
        </a:xfrm>
      </p:grpSpPr>
      <p:pic>
        <p:nvPicPr>
          <p:cNvPr id="703" name="laptop"/>
          <p:cNvPicPr preferRelativeResize="0"/>
          <p:nvPr>
            <p:custDataLst>
              <p:tags r:id="rId4"/>
            </p:custDataLst>
          </p:nvPr>
        </p:nvPicPr>
        <p:blipFill>
          <a:blip r:embed="rId3"/>
          <a:srcRect t="12749" r="20029" b="2040"/>
          <a:stretch>
            <a:fillRect/>
          </a:stretch>
        </p:blipFill>
        <p:spPr>
          <a:xfrm>
            <a:off x="6579791" y="777846"/>
            <a:ext cx="5612209" cy="582798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1"/>
          <p:cNvSpPr/>
          <p:nvPr>
            <p:custDataLst>
              <p:tags r:id="rId5"/>
            </p:custDataLst>
          </p:nvPr>
        </p:nvSpPr>
        <p:spPr>
          <a:xfrm>
            <a:off x="6964948" y="1195992"/>
            <a:ext cx="5227052" cy="3368040"/>
          </a:xfrm>
          <a:prstGeom prst="rect">
            <a:avLst/>
          </a:prstGeom>
          <a:blipFill>
            <a:blip r:embed="rId6"/>
            <a:stretch>
              <a:fillRect t="-1797" b="-1797"/>
            </a:stretch>
          </a:blipFill>
          <a:ln>
            <a:noFill/>
          </a:ln>
        </p:spPr>
        <p:txBody>
          <a:bodyPr spcFirstLastPara="1" wrap="square" lIns="60950" tIns="30466" rIns="60950" bIns="30466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20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Calibri"/>
            </a:endParaRPr>
          </a:p>
        </p:txBody>
      </p:sp>
      <p:sp>
        <p:nvSpPr>
          <p:cNvPr id="177" name="矩形"/>
          <p:cNvSpPr/>
          <p:nvPr>
            <p:custDataLst>
              <p:tags r:id="rId7"/>
            </p:custDataLst>
          </p:nvPr>
        </p:nvSpPr>
        <p:spPr>
          <a:xfrm>
            <a:off x="10826537" y="252170"/>
            <a:ext cx="1141293" cy="28265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30466" rIns="60950" bIns="30466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20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Calibri"/>
            </a:endParaRPr>
          </a:p>
        </p:txBody>
      </p:sp>
      <p:sp>
        <p:nvSpPr>
          <p:cNvPr id="178" name="Shape2"/>
          <p:cNvSpPr txBox="1"/>
          <p:nvPr>
            <p:custDataLst>
              <p:tags r:id="rId8"/>
            </p:custDataLst>
          </p:nvPr>
        </p:nvSpPr>
        <p:spPr>
          <a:xfrm>
            <a:off x="11015094" y="310173"/>
            <a:ext cx="764270" cy="22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" panose="020b0500000000000000" pitchFamily="34" charset="-122"/>
              </a:rPr>
              <a:t>VIEW MORE</a:t>
            </a:r>
          </a:p>
        </p:txBody>
      </p:sp>
      <p:sp>
        <p:nvSpPr>
          <p:cNvPr id="2" name="Text1">
            <a:extLst>
              <a:ext uri="{FF2B5EF4-FFF2-40B4-BE49-F238E27FC236}">
                <a16:creationId xmlns:a16="http://schemas.microsoft.com/office/drawing/2014/main" id="{9F4C28D2-8E73-0723-062C-2CCA37198E0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56054" y="2078818"/>
            <a:ext cx="5347349" cy="4176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家庭记忆云端保险箱：支持百年存储期限承诺
兴趣社群运营工具包：包含活动报名等12种功能
俱乐部专业化管理：某骑行社团会员续费率98%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FA583965-AAD3-2438-7377-2E98AFBC36C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34887" y="602934"/>
            <a:ext cx="5367625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家庭与兴趣社群的最佳选择</a:t>
            </a:r>
          </a:p>
        </p:txBody>
      </p:sp>
    </p:spTree>
    <p:custDataLst>
      <p:custData r:id="rId11"/>
      <p:tags r:id="rId12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26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hapter_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>
            <a:off x="5717924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>
            <a:off x="608245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>
            <a:off x="6561426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dir="10800000" algn="r" rotWithShape="0">
              <a:schemeClr val="accent3">
                <a:lumMod val="5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 flipH="1">
            <a:off x="7359712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dir="10800000" algn="r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2" name="Text1">
            <a:extLst>
              <a:ext uri="{FF2B5EF4-FFF2-40B4-BE49-F238E27FC236}">
                <a16:creationId xmlns:a16="http://schemas.microsoft.com/office/drawing/2014/main" id="{1166EA4A-C2A7-942B-1D09-5490330775C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510510" y="3134360"/>
            <a:ext cx="6156600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7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未来愿景：重新定义连接方式</a:t>
            </a:r>
          </a:p>
        </p:txBody>
      </p:sp>
      <p:sp>
        <p:nvSpPr>
          <p:cNvPr id="3" name="Text2">
            <a:extLst>
              <a:ext uri="{FF2B5EF4-FFF2-40B4-BE49-F238E27FC236}">
                <a16:creationId xmlns:a16="http://schemas.microsoft.com/office/drawing/2014/main" id="{694A2F19-29BB-5A37-F481-DAB8E7027F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flipH="1">
            <a:off x="510510" y="4571365"/>
            <a:ext cx="5239708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Future vision: Redefine connectivity methods</a:t>
            </a:r>
          </a:p>
        </p:txBody>
      </p:sp>
      <p:sp>
        <p:nvSpPr>
          <p:cNvPr id="4" name="Text3">
            <a:extLst>
              <a:ext uri="{FF2B5EF4-FFF2-40B4-BE49-F238E27FC236}">
                <a16:creationId xmlns:a16="http://schemas.microsoft.com/office/drawing/2014/main" id="{BB431F8F-E070-BB26-06DE-49F2D2587F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flipH="1">
            <a:off x="510510" y="1257926"/>
            <a:ext cx="1611989" cy="1452596"/>
          </a:xfrm>
          <a:prstGeom prst="rect">
            <a:avLst/>
          </a:prstGeom>
          <a:noFill/>
        </p:spPr>
        <p:txBody>
          <a:bodyPr wrap="square" rtlCol="0" anchor="ctr">
            <a:normAutofit fontScale="9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8800" b="1">
                <a:latin typeface="微软雅黑" panose="020b0503020204020204" charset="-122"/>
                <a:ea typeface="微软雅黑" panose="020b0503020204020204" charset="-122"/>
              </a:rPr>
              <a:t>08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7CD8FCA-2C89-4F9A-60E0-9352187FF748}"/>
              </a:ext>
            </a:extLst>
          </p:cNvPr>
          <p:cNvSpPr/>
          <p:nvPr/>
        </p:nvSpPr>
        <p:spPr>
          <a:xfrm flipH="1" flipV="1">
            <a:off x="723483" y="2710522"/>
            <a:ext cx="1062436" cy="166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7"/>
      <p:tags r:id="rId8"/>
    </p:custDataLst>
    <p:extLst>
      <p:ext uri="{BB962C8B-B14F-4D97-AF65-F5344CB8AC3E}">
        <p14:creationId val="3483677321"/>
      </p:ext>
    </p:extLst>
  </p:cSld>
  <p:clrMapOvr>
    <a:masterClrMapping/>
  </p:clrMapOvr>
</p:sld>
</file>

<file path=ppt/slides/slide27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平滑4"/>
          <p:cNvSpPr/>
          <p:nvPr>
            <p:custDataLst>
              <p:tags r:id="rId3"/>
            </p:custDataLst>
          </p:nvPr>
        </p:nvSpPr>
        <p:spPr>
          <a:xfrm rot="5400000">
            <a:off x="1957705" y="2720975"/>
            <a:ext cx="2181225" cy="60947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平滑3"/>
          <p:cNvSpPr/>
          <p:nvPr>
            <p:custDataLst>
              <p:tags r:id="rId4"/>
            </p:custDataLst>
          </p:nvPr>
        </p:nvSpPr>
        <p:spPr>
          <a:xfrm>
            <a:off x="171450" y="221551"/>
            <a:ext cx="1408176" cy="1408176"/>
          </a:xfrm>
          <a:custGeom>
            <a:gdLst>
              <a:gd name="connsiteX0" fmla="*/ 815391 w 1630787"/>
              <a:gd name="connsiteY0" fmla="*/ 264333 h 1630787"/>
              <a:gd name="connsiteX1" fmla="*/ 263143 w 1630787"/>
              <a:gd name="connsiteY1" fmla="*/ 816582 h 1630787"/>
              <a:gd name="connsiteX2" fmla="*/ 815391 w 1630787"/>
              <a:gd name="connsiteY2" fmla="*/ 1368831 h 1630787"/>
              <a:gd name="connsiteX3" fmla="*/ 1367640 w 1630787"/>
              <a:gd name="connsiteY3" fmla="*/ 816582 h 1630787"/>
              <a:gd name="connsiteX4" fmla="*/ 815391 w 1630787"/>
              <a:gd name="connsiteY4" fmla="*/ 264333 h 1630787"/>
              <a:gd name="connsiteX5" fmla="*/ 815394 w 1630787"/>
              <a:gd name="connsiteY5" fmla="*/ 0 h 1630787"/>
              <a:gd name="connsiteX6" fmla="*/ 1630787 w 1630787"/>
              <a:gd name="connsiteY6" fmla="*/ 815393 h 1630787"/>
              <a:gd name="connsiteX7" fmla="*/ 815394 w 1630787"/>
              <a:gd name="connsiteY7" fmla="*/ 1630787 h 1630787"/>
              <a:gd name="connsiteX8" fmla="*/ 0 w 1630787"/>
              <a:gd name="connsiteY8" fmla="*/ 815393 h 1630787"/>
              <a:gd name="connsiteX9" fmla="*/ 815394 w 1630787"/>
              <a:gd name="connsiteY9" fmla="*/ 0 h 16307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0787" h="1630787">
                <a:moveTo>
                  <a:pt x="815391" y="264333"/>
                </a:moveTo>
                <a:cubicBezTo>
                  <a:pt x="510393" y="264333"/>
                  <a:pt x="263143" y="511583"/>
                  <a:pt x="263143" y="816582"/>
                </a:cubicBezTo>
                <a:cubicBezTo>
                  <a:pt x="263143" y="1121580"/>
                  <a:pt x="510393" y="1368831"/>
                  <a:pt x="815391" y="1368831"/>
                </a:cubicBezTo>
                <a:cubicBezTo>
                  <a:pt x="1120390" y="1368831"/>
                  <a:pt x="1367640" y="1121580"/>
                  <a:pt x="1367640" y="816582"/>
                </a:cubicBezTo>
                <a:cubicBezTo>
                  <a:pt x="1367640" y="511583"/>
                  <a:pt x="1120390" y="264333"/>
                  <a:pt x="815391" y="264333"/>
                </a:cubicBezTo>
                <a:close/>
                <a:moveTo>
                  <a:pt x="815394" y="0"/>
                </a:moveTo>
                <a:cubicBezTo>
                  <a:pt x="1265723" y="0"/>
                  <a:pt x="1630787" y="365064"/>
                  <a:pt x="1630787" y="815393"/>
                </a:cubicBezTo>
                <a:cubicBezTo>
                  <a:pt x="1630787" y="1265723"/>
                  <a:pt x="1265723" y="1630787"/>
                  <a:pt x="815394" y="1630787"/>
                </a:cubicBezTo>
                <a:cubicBezTo>
                  <a:pt x="365064" y="1630787"/>
                  <a:pt x="0" y="1265723"/>
                  <a:pt x="0" y="815393"/>
                </a:cubicBezTo>
                <a:cubicBezTo>
                  <a:pt x="0" y="365064"/>
                  <a:pt x="365064" y="0"/>
                  <a:pt x="8153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平滑1"/>
          <p:cNvCxnSpPr/>
          <p:nvPr>
            <p:custDataLst>
              <p:tags r:id="rId5"/>
            </p:custDataLst>
          </p:nvPr>
        </p:nvCxnSpPr>
        <p:spPr>
          <a:xfrm flipH="1">
            <a:off x="11100122" y="6478944"/>
            <a:ext cx="1091878" cy="0"/>
          </a:xfrm>
          <a:prstGeom prst="straightConnector1">
            <a:avLst/>
          </a:prstGeom>
          <a:ln w="95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1">
            <a:extLst>
              <a:ext uri="{FF2B5EF4-FFF2-40B4-BE49-F238E27FC236}">
                <a16:creationId xmlns:a16="http://schemas.microsoft.com/office/drawing/2014/main" id="{E1A5AC26-FECE-50F9-6882-2A06F7A2FA1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445352" y="689976"/>
            <a:ext cx="5311277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平台价值主张</a:t>
            </a:r>
          </a:p>
        </p:txBody>
      </p:sp>
      <p:sp>
        <p:nvSpPr>
          <p:cNvPr id="11" name="Text2">
            <a:extLst>
              <a:ext uri="{FF2B5EF4-FFF2-40B4-BE49-F238E27FC236}">
                <a16:creationId xmlns:a16="http://schemas.microsoft.com/office/drawing/2014/main" id="{2FD5F4F8-BABF-D96D-42AA-E7FAB160A21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445179" y="2165861"/>
            <a:ext cx="5318125" cy="3850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用户体验的全面升级：NPS净推荐值达72分行业领先
技术可靠性与扩展性：基于Ghost的千万级用户验证
商业模式的可持续性：已验证的多元化盈利模型</a:t>
            </a:r>
          </a:p>
        </p:txBody>
      </p:sp>
      <p:sp>
        <p:nvSpPr>
          <p:cNvPr id="13" name="Shape1">
            <a:extLst>
              <a:ext uri="{FF2B5EF4-FFF2-40B4-BE49-F238E27FC236}">
                <a16:creationId xmlns:a16="http://schemas.microsoft.com/office/drawing/2014/main" id="{20628A66-FCA8-BAC3-5E99-2E28B3AAAAA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84406" y="891251"/>
            <a:ext cx="5311277" cy="5124705"/>
          </a:xfrm>
          <a:prstGeom prst="round1Rect">
            <a:avLst/>
          </a:prstGeom>
          <a:blipFill>
            <a:blip r:embed="rId9"/>
            <a:stretch>
              <a:fillRect l="-41620" r="-416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custData r:id="rId10"/>
      <p:tags r:id="rId11"/>
    </p:custDataLst>
  </p:cSld>
  <p:clrMapOvr>
    <a:masterClrMapping/>
  </p:clrMapOvr>
  <mc:AlternateContent>
    <mc:Choice xmlns:p14="http://schemas.microsoft.com/office/powerpoint/2010/main" Requires="p14"/>
    <mc:Fallback>
      <p:transition spd="slow">
        <p:cover dir="lu"/>
      </p:transition>
    </mc:Fallback>
  </mc:AlternateContent>
</p:sld>
</file>

<file path=ppt/slides/slide28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" name="Shape1">
            <a:extLst>
              <a:ext uri="{FF2B5EF4-FFF2-40B4-BE49-F238E27FC236}">
                <a16:creationId xmlns:a16="http://schemas.microsoft.com/office/drawing/2014/main" id="{29C153E4-2FED-1AF0-87D5-B2311F83F1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87602" y="4924570"/>
            <a:ext cx="4593376" cy="1933428"/>
          </a:xfrm>
          <a:custGeom>
            <a:gdLst>
              <a:gd name="connsiteX0" fmla="*/ 2296689 w 4593376"/>
              <a:gd name="connsiteY0" fmla="*/ 0 h 1933428"/>
              <a:gd name="connsiteX1" fmla="*/ 2916810 w 4593376"/>
              <a:gd name="connsiteY1" fmla="*/ 256863 h 1933428"/>
              <a:gd name="connsiteX2" fmla="*/ 4593376 w 4593376"/>
              <a:gd name="connsiteY2" fmla="*/ 1933428 h 1933428"/>
              <a:gd name="connsiteX3" fmla="*/ 0 w 4593376"/>
              <a:gd name="connsiteY3" fmla="*/ 1933428 h 1933428"/>
              <a:gd name="connsiteX4" fmla="*/ 1676565 w 4593376"/>
              <a:gd name="connsiteY4" fmla="*/ 256863 h 1933428"/>
              <a:gd name="connsiteX5" fmla="*/ 2296689 w 4593376"/>
              <a:gd name="connsiteY5" fmla="*/ 0 h 19334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93376" h="1933428">
                <a:moveTo>
                  <a:pt x="2296689" y="0"/>
                </a:moveTo>
                <a:cubicBezTo>
                  <a:pt x="2521129" y="0"/>
                  <a:pt x="2745568" y="85621"/>
                  <a:pt x="2916810" y="256863"/>
                </a:cubicBezTo>
                <a:lnTo>
                  <a:pt x="4593376" y="1933428"/>
                </a:lnTo>
                <a:lnTo>
                  <a:pt x="0" y="1933428"/>
                </a:lnTo>
                <a:lnTo>
                  <a:pt x="1676565" y="256863"/>
                </a:lnTo>
                <a:cubicBezTo>
                  <a:pt x="1847807" y="85621"/>
                  <a:pt x="2072247" y="0"/>
                  <a:pt x="2296689" y="0"/>
                </a:cubicBezTo>
                <a:close/>
              </a:path>
            </a:pathLst>
          </a:custGeom>
          <a:blipFill>
            <a:blip r:embed="rId4"/>
            <a:stretch>
              <a:fillRect t="-29291" b="-2929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Shape2">
            <a:extLst>
              <a:ext uri="{FF2B5EF4-FFF2-40B4-BE49-F238E27FC236}">
                <a16:creationId xmlns:a16="http://schemas.microsoft.com/office/drawing/2014/main" id="{95E43147-0F08-45A9-C91B-A47A3E6EFF2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0" y="1144738"/>
            <a:ext cx="2751208" cy="5713260"/>
          </a:xfrm>
          <a:custGeom>
            <a:gdLst>
              <a:gd name="connsiteX0" fmla="*/ 0 w 2751208"/>
              <a:gd name="connsiteY0" fmla="*/ 0 h 5713260"/>
              <a:gd name="connsiteX1" fmla="*/ 13928 w 2751208"/>
              <a:gd name="connsiteY1" fmla="*/ 12589 h 5713260"/>
              <a:gd name="connsiteX2" fmla="*/ 2494345 w 2751208"/>
              <a:gd name="connsiteY2" fmla="*/ 2493006 h 5713260"/>
              <a:gd name="connsiteX3" fmla="*/ 2494345 w 2751208"/>
              <a:gd name="connsiteY3" fmla="*/ 3733252 h 5713260"/>
              <a:gd name="connsiteX4" fmla="*/ 514336 w 2751208"/>
              <a:gd name="connsiteY4" fmla="*/ 5713260 h 5713260"/>
              <a:gd name="connsiteX5" fmla="*/ 0 w 2751208"/>
              <a:gd name="connsiteY5" fmla="*/ 5713260 h 57132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1208" h="5713260">
                <a:moveTo>
                  <a:pt x="0" y="0"/>
                </a:moveTo>
                <a:lnTo>
                  <a:pt x="13928" y="12589"/>
                </a:lnTo>
                <a:lnTo>
                  <a:pt x="2494345" y="2493006"/>
                </a:lnTo>
                <a:cubicBezTo>
                  <a:pt x="2836829" y="2835490"/>
                  <a:pt x="2836829" y="3390767"/>
                  <a:pt x="2494345" y="3733252"/>
                </a:cubicBezTo>
                <a:lnTo>
                  <a:pt x="514336" y="5713260"/>
                </a:lnTo>
                <a:lnTo>
                  <a:pt x="0" y="5713260"/>
                </a:lnTo>
                <a:close/>
              </a:path>
            </a:pathLst>
          </a:custGeom>
          <a:blipFill>
            <a:blip r:embed="rId6"/>
            <a:stretch>
              <a:fillRect l="-58953" r="-58953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Shape3">
            <a:extLst>
              <a:ext uri="{FF2B5EF4-FFF2-40B4-BE49-F238E27FC236}">
                <a16:creationId xmlns:a16="http://schemas.microsoft.com/office/drawing/2014/main" id="{A168C57E-8FBC-1CA0-F523-FD77011EE88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6886" y="2"/>
            <a:ext cx="6714806" cy="3804547"/>
          </a:xfrm>
          <a:custGeom>
            <a:gdLst>
              <a:gd name="connsiteX0" fmla="*/ 125856 w 6714806"/>
              <a:gd name="connsiteY0" fmla="*/ 0 h 3804547"/>
              <a:gd name="connsiteX1" fmla="*/ 6588951 w 6714806"/>
              <a:gd name="connsiteY1" fmla="*/ 0 h 3804547"/>
              <a:gd name="connsiteX2" fmla="*/ 6650590 w 6714806"/>
              <a:gd name="connsiteY2" fmla="*/ 117134 h 3804547"/>
              <a:gd name="connsiteX3" fmla="*/ 6457943 w 6714806"/>
              <a:gd name="connsiteY3" fmla="*/ 1067267 h 3804547"/>
              <a:gd name="connsiteX4" fmla="*/ 3977526 w 6714806"/>
              <a:gd name="connsiteY4" fmla="*/ 3547684 h 3804547"/>
              <a:gd name="connsiteX5" fmla="*/ 2737281 w 6714806"/>
              <a:gd name="connsiteY5" fmla="*/ 3547684 h 3804547"/>
              <a:gd name="connsiteX6" fmla="*/ 256864 w 6714806"/>
              <a:gd name="connsiteY6" fmla="*/ 1067267 h 3804547"/>
              <a:gd name="connsiteX7" fmla="*/ 64217 w 6714806"/>
              <a:gd name="connsiteY7" fmla="*/ 117133 h 380454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14806" h="3804547">
                <a:moveTo>
                  <a:pt x="125856" y="0"/>
                </a:moveTo>
                <a:lnTo>
                  <a:pt x="6588951" y="0"/>
                </a:lnTo>
                <a:lnTo>
                  <a:pt x="6650590" y="117134"/>
                </a:lnTo>
                <a:cubicBezTo>
                  <a:pt x="6779022" y="433845"/>
                  <a:pt x="6714806" y="810404"/>
                  <a:pt x="6457943" y="1067267"/>
                </a:cubicBezTo>
                <a:lnTo>
                  <a:pt x="3977526" y="3547684"/>
                </a:lnTo>
                <a:cubicBezTo>
                  <a:pt x="3635042" y="3890168"/>
                  <a:pt x="3079765" y="3890168"/>
                  <a:pt x="2737281" y="3547684"/>
                </a:cubicBezTo>
                <a:lnTo>
                  <a:pt x="256864" y="1067267"/>
                </a:lnTo>
                <a:cubicBezTo>
                  <a:pt x="1" y="810404"/>
                  <a:pt x="-64215" y="433845"/>
                  <a:pt x="64217" y="117133"/>
                </a:cubicBezTo>
                <a:close/>
              </a:path>
            </a:pathLst>
          </a:custGeom>
          <a:blipFill>
            <a:blip r:embed="rId8"/>
            <a:stretch>
              <a:fillRect l="-23703" r="-23703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002BA797-A456-2F3E-2AFD-AC28244B9D7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flipH="1">
            <a:off x="4228343" y="2"/>
            <a:ext cx="7963656" cy="6857999"/>
          </a:xfrm>
          <a:custGeom>
            <a:gdLst>
              <a:gd name="connsiteX0" fmla="*/ 0 w 7963656"/>
              <a:gd name="connsiteY0" fmla="*/ 0 h 6857999"/>
              <a:gd name="connsiteX1" fmla="*/ 4345379 w 7963656"/>
              <a:gd name="connsiteY1" fmla="*/ 0 h 6857999"/>
              <a:gd name="connsiteX2" fmla="*/ 7511400 w 7963656"/>
              <a:gd name="connsiteY2" fmla="*/ 3166022 h 6857999"/>
              <a:gd name="connsiteX3" fmla="*/ 7511400 w 7963656"/>
              <a:gd name="connsiteY3" fmla="*/ 5349709 h 6857999"/>
              <a:gd name="connsiteX4" fmla="*/ 6003110 w 7963656"/>
              <a:gd name="connsiteY4" fmla="*/ 6857999 h 6857999"/>
              <a:gd name="connsiteX5" fmla="*/ 0 w 7963656"/>
              <a:gd name="connsiteY5" fmla="*/ 6857999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63656" h="6857999">
                <a:moveTo>
                  <a:pt x="0" y="0"/>
                </a:moveTo>
                <a:lnTo>
                  <a:pt x="4345379" y="0"/>
                </a:lnTo>
                <a:lnTo>
                  <a:pt x="7511400" y="3166022"/>
                </a:lnTo>
                <a:cubicBezTo>
                  <a:pt x="8114409" y="3769030"/>
                  <a:pt x="8114409" y="4746700"/>
                  <a:pt x="7511400" y="5349709"/>
                </a:cubicBezTo>
                <a:lnTo>
                  <a:pt x="6003110" y="6857999"/>
                </a:lnTo>
                <a:lnTo>
                  <a:pt x="0" y="6857999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20000"/>
                </a:schemeClr>
              </a:gs>
              <a:gs pos="5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Text1">
            <a:extLst>
              <a:ext uri="{FF2B5EF4-FFF2-40B4-BE49-F238E27FC236}">
                <a16:creationId xmlns:a16="http://schemas.microsoft.com/office/drawing/2014/main" id="{C06A731F-4BC9-5FB6-F0AF-44FAADD0124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394933" y="916453"/>
            <a:ext cx="5443071" cy="93990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  <a:sym typeface="思源黑体 CN" panose="020b0500000000000000" pitchFamily="34" charset="-122"/>
              </a:rPr>
              <a:t>行业变革展望</a:t>
            </a:r>
          </a:p>
        </p:txBody>
      </p:sp>
      <p:sp>
        <p:nvSpPr>
          <p:cNvPr id="7" name="Text2">
            <a:extLst>
              <a:ext uri="{FF2B5EF4-FFF2-40B4-BE49-F238E27FC236}">
                <a16:creationId xmlns:a16="http://schemas.microsoft.com/office/drawing/2014/main" id="{C7EB8DD1-DBB6-F5D8-9B17-CED37B3BA88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394759" y="2261937"/>
            <a:ext cx="5450089" cy="4303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" panose="020b0500000000000000" pitchFamily="34" charset="-122"/>
              </a:rPr>
              <a:t>内容社交融合的新标准：正在申请14项技术专利
数字资产传承创新者：开创家庭数字遗产管理先河
下一代互联网入口：日均使用时长达到58分钟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260AF39E-2884-90ED-6FD5-C360D9E6329B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1661968" y="373380"/>
            <a:ext cx="182880" cy="381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110004020202020204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custData r:id="rId13"/>
      <p:tags r:id="rId14"/>
    </p:custDataLst>
    <p:extLst>
      <p:ext uri="{BB962C8B-B14F-4D97-AF65-F5344CB8AC3E}">
        <p14:creationId val="2777563001"/>
      </p:ext>
    </p:extLst>
  </p:cSld>
  <p:clrMapOvr>
    <a:masterClrMapping/>
  </p:clrMapOvr>
</p:sld>
</file>

<file path=ppt/slides/slide29.xml><?xml version="1.0" encoding="utf-8"?>
<p:sld xmlns:a16="http://schemas.microsoft.com/office/drawing/2014/main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751776A4-9CA8-D8F6-DFA3-A668F886FFC5}"/>
              </a:ext>
            </a:extLst>
          </p:cNvPr>
          <p:cNvSpPr/>
          <p:nvPr/>
        </p:nvSpPr>
        <p:spPr>
          <a:xfrm flipH="1">
            <a:off x="360746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79DC1985-D222-1776-41C4-62EB692E9C34}"/>
              </a:ext>
            </a:extLst>
          </p:cNvPr>
          <p:cNvSpPr/>
          <p:nvPr/>
        </p:nvSpPr>
        <p:spPr>
          <a:xfrm flipH="1">
            <a:off x="-3785" y="0"/>
            <a:ext cx="6109545" cy="6858000"/>
          </a:xfrm>
          <a:custGeom>
            <a:gdLst>
              <a:gd name="connsiteX0" fmla="*/ 1077162 w 6109545"/>
              <a:gd name="connsiteY0" fmla="*/ 0 h 6858000"/>
              <a:gd name="connsiteX1" fmla="*/ 6109545 w 6109545"/>
              <a:gd name="connsiteY1" fmla="*/ 0 h 6858000"/>
              <a:gd name="connsiteX2" fmla="*/ 6109545 w 6109545"/>
              <a:gd name="connsiteY2" fmla="*/ 6858000 h 6858000"/>
              <a:gd name="connsiteX3" fmla="*/ 1612951 w 6109545"/>
              <a:gd name="connsiteY3" fmla="*/ 6858000 h 6858000"/>
              <a:gd name="connsiteX4" fmla="*/ 1418857 w 6109545"/>
              <a:gd name="connsiteY4" fmla="*/ 6629845 h 6858000"/>
              <a:gd name="connsiteX5" fmla="*/ 878288 w 6109545"/>
              <a:gd name="connsiteY5" fmla="*/ 5475561 h 6858000"/>
              <a:gd name="connsiteX6" fmla="*/ 1100268 w 6109545"/>
              <a:gd name="connsiteY6" fmla="*/ 3021442 h 6858000"/>
              <a:gd name="connsiteX7" fmla="*/ 27362 w 6109545"/>
              <a:gd name="connsiteY7" fmla="*/ 739974 h 6858000"/>
              <a:gd name="connsiteX8" fmla="*/ 1063271 w 6109545"/>
              <a:gd name="connsiteY8" fmla="*/ 12370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545" h="6858000">
                <a:moveTo>
                  <a:pt x="1077162" y="0"/>
                </a:moveTo>
                <a:lnTo>
                  <a:pt x="6109545" y="0"/>
                </a:lnTo>
                <a:lnTo>
                  <a:pt x="6109545" y="6858000"/>
                </a:lnTo>
                <a:lnTo>
                  <a:pt x="1612951" y="6858000"/>
                </a:lnTo>
                <a:lnTo>
                  <a:pt x="1418857" y="6629845"/>
                </a:lnTo>
                <a:cubicBezTo>
                  <a:pt x="1166801" y="6306293"/>
                  <a:pt x="962702" y="5922729"/>
                  <a:pt x="878288" y="5475561"/>
                </a:cubicBezTo>
                <a:cubicBezTo>
                  <a:pt x="679493" y="4422263"/>
                  <a:pt x="1331004" y="4002226"/>
                  <a:pt x="1100268" y="3021442"/>
                </a:cubicBezTo>
                <a:cubicBezTo>
                  <a:pt x="780123" y="1660330"/>
                  <a:pt x="-172791" y="1229318"/>
                  <a:pt x="27362" y="739974"/>
                </a:cubicBezTo>
                <a:cubicBezTo>
                  <a:pt x="170663" y="389614"/>
                  <a:pt x="357128" y="565596"/>
                  <a:pt x="1063271" y="12370"/>
                </a:cubicBezTo>
                <a:close/>
              </a:path>
            </a:pathLst>
          </a:custGeom>
          <a:solidFill>
            <a:schemeClr val="accent2"/>
          </a:solidFill>
          <a:ln w="12324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917F995D-AE5C-2925-350B-09B35785B85C}"/>
              </a:ext>
            </a:extLst>
          </p:cNvPr>
          <p:cNvSpPr/>
          <p:nvPr/>
        </p:nvSpPr>
        <p:spPr>
          <a:xfrm flipH="1">
            <a:off x="-3785" y="1"/>
            <a:ext cx="5630574" cy="6857999"/>
          </a:xfrm>
          <a:custGeom>
            <a:gdLst>
              <a:gd name="connsiteX0" fmla="*/ 1463590 w 5630574"/>
              <a:gd name="connsiteY0" fmla="*/ 0 h 6857999"/>
              <a:gd name="connsiteX1" fmla="*/ 5630574 w 5630574"/>
              <a:gd name="connsiteY1" fmla="*/ 0 h 6857999"/>
              <a:gd name="connsiteX2" fmla="*/ 5630574 w 5630574"/>
              <a:gd name="connsiteY2" fmla="*/ 6857999 h 6857999"/>
              <a:gd name="connsiteX3" fmla="*/ 1275085 w 5630574"/>
              <a:gd name="connsiteY3" fmla="*/ 6857999 h 6857999"/>
              <a:gd name="connsiteX4" fmla="*/ 1239927 w 5630574"/>
              <a:gd name="connsiteY4" fmla="*/ 6808096 h 6857999"/>
              <a:gd name="connsiteX5" fmla="*/ 878287 w 5630574"/>
              <a:gd name="connsiteY5" fmla="*/ 5907784 h 6857999"/>
              <a:gd name="connsiteX6" fmla="*/ 1100268 w 5630574"/>
              <a:gd name="connsiteY6" fmla="*/ 3453665 h 6857999"/>
              <a:gd name="connsiteX7" fmla="*/ 27362 w 5630574"/>
              <a:gd name="connsiteY7" fmla="*/ 1172197 h 6857999"/>
              <a:gd name="connsiteX8" fmla="*/ 1063271 w 5630574"/>
              <a:gd name="connsiteY8" fmla="*/ 444593 h 6857999"/>
              <a:gd name="connsiteX9" fmla="*/ 1360355 w 5630574"/>
              <a:gd name="connsiteY9" fmla="*/ 146712 h 68579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30574" h="6857999">
                <a:moveTo>
                  <a:pt x="1463590" y="0"/>
                </a:moveTo>
                <a:lnTo>
                  <a:pt x="5630574" y="0"/>
                </a:lnTo>
                <a:lnTo>
                  <a:pt x="5630574" y="6857999"/>
                </a:lnTo>
                <a:lnTo>
                  <a:pt x="1275085" y="6857999"/>
                </a:lnTo>
                <a:lnTo>
                  <a:pt x="1239927" y="6808096"/>
                </a:lnTo>
                <a:cubicBezTo>
                  <a:pt x="1072232" y="6542759"/>
                  <a:pt x="941598" y="6243160"/>
                  <a:pt x="878287" y="5907784"/>
                </a:cubicBezTo>
                <a:cubicBezTo>
                  <a:pt x="679491" y="4854486"/>
                  <a:pt x="1331004" y="4434449"/>
                  <a:pt x="1100268" y="3453665"/>
                </a:cubicBezTo>
                <a:cubicBezTo>
                  <a:pt x="780122" y="2092553"/>
                  <a:pt x="-172791" y="1661541"/>
                  <a:pt x="27362" y="1172197"/>
                </a:cubicBezTo>
                <a:cubicBezTo>
                  <a:pt x="170663" y="821837"/>
                  <a:pt x="357127" y="997819"/>
                  <a:pt x="1063271" y="444593"/>
                </a:cubicBezTo>
                <a:cubicBezTo>
                  <a:pt x="1178239" y="354506"/>
                  <a:pt x="1276396" y="253628"/>
                  <a:pt x="1360355" y="146712"/>
                </a:cubicBezTo>
                <a:close/>
              </a:path>
            </a:pathLst>
          </a:custGeom>
          <a:solidFill>
            <a:schemeClr val="accent4"/>
          </a:solidFill>
          <a:ln w="12324" cap="flat">
            <a:noFill/>
            <a:prstDash val="solid"/>
            <a:miter/>
          </a:ln>
          <a:effectLst>
            <a:outerShdw blurRad="76200" dist="63500" algn="r" rotWithShape="0">
              <a:srgbClr val="000000">
                <a:alpha val="43137"/>
              </a:srgb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4" name="shape 33">
            <a:extLst>
              <a:ext uri="{FF2B5EF4-FFF2-40B4-BE49-F238E27FC236}">
                <a16:creationId xmlns:a16="http://schemas.microsoft.com/office/drawing/2014/main" id="{BC935DD9-D80C-49B1-2431-2A9B1819A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50000"/>
          <a:stretch>
            <a:fillRect/>
          </a:stretch>
        </p:blipFill>
        <p:spPr>
          <a:xfrm>
            <a:off x="-3785" y="0"/>
            <a:ext cx="4832288" cy="6858000"/>
          </a:xfrm>
          <a:custGeom>
            <a:gdLst>
              <a:gd name="connsiteX0" fmla="*/ 3075650 w 4832288"/>
              <a:gd name="connsiteY0" fmla="*/ 0 h 6858000"/>
              <a:gd name="connsiteX1" fmla="*/ 0 w 4832288"/>
              <a:gd name="connsiteY1" fmla="*/ 0 h 6858000"/>
              <a:gd name="connsiteX2" fmla="*/ 0 w 4832288"/>
              <a:gd name="connsiteY2" fmla="*/ 6858000 h 6858000"/>
              <a:gd name="connsiteX3" fmla="*/ 3880082 w 4832288"/>
              <a:gd name="connsiteY3" fmla="*/ 6858000 h 6858000"/>
              <a:gd name="connsiteX4" fmla="*/ 3954001 w 4832288"/>
              <a:gd name="connsiteY4" fmla="*/ 6575441 h 6858000"/>
              <a:gd name="connsiteX5" fmla="*/ 3732020 w 4832288"/>
              <a:gd name="connsiteY5" fmla="*/ 4121322 h 6858000"/>
              <a:gd name="connsiteX6" fmla="*/ 4804927 w 4832288"/>
              <a:gd name="connsiteY6" fmla="*/ 1839854 h 6858000"/>
              <a:gd name="connsiteX7" fmla="*/ 3769017 w 4832288"/>
              <a:gd name="connsiteY7" fmla="*/ 1112250 h 6858000"/>
              <a:gd name="connsiteX8" fmla="*/ 3117643 w 4832288"/>
              <a:gd name="connsiteY8" fmla="*/ 138415 h 685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288" h="6858000">
                <a:moveTo>
                  <a:pt x="3075650" y="0"/>
                </a:moveTo>
                <a:lnTo>
                  <a:pt x="0" y="0"/>
                </a:lnTo>
                <a:lnTo>
                  <a:pt x="0" y="6858000"/>
                </a:lnTo>
                <a:lnTo>
                  <a:pt x="3880082" y="6858000"/>
                </a:lnTo>
                <a:lnTo>
                  <a:pt x="3954001" y="6575441"/>
                </a:lnTo>
                <a:cubicBezTo>
                  <a:pt x="4152797" y="5522143"/>
                  <a:pt x="3501284" y="5102106"/>
                  <a:pt x="3732020" y="4121322"/>
                </a:cubicBezTo>
                <a:cubicBezTo>
                  <a:pt x="4052166" y="2760210"/>
                  <a:pt x="5005079" y="2329198"/>
                  <a:pt x="4804927" y="1839854"/>
                </a:cubicBezTo>
                <a:cubicBezTo>
                  <a:pt x="4661626" y="1489494"/>
                  <a:pt x="4475162" y="1665476"/>
                  <a:pt x="3769017" y="1112250"/>
                </a:cubicBezTo>
                <a:cubicBezTo>
                  <a:pt x="3424115" y="841989"/>
                  <a:pt x="3230506" y="474611"/>
                  <a:pt x="3117643" y="138415"/>
                </a:cubicBezTo>
                <a:close/>
              </a:path>
            </a:pathLst>
          </a:custGeom>
          <a:effectLst>
            <a:outerShdw blurRad="76200" dist="63500" algn="r" rotWithShape="0">
              <a:srgbClr val="000000">
                <a:alpha val="43137"/>
              </a:srgbClr>
            </a:outerShdw>
          </a:effec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0A1BC7B-6C59-5819-CDBB-E8BBE00E7F90}"/>
              </a:ext>
            </a:extLst>
          </p:cNvPr>
          <p:cNvSpPr/>
          <p:nvPr/>
        </p:nvSpPr>
        <p:spPr>
          <a:xfrm>
            <a:off x="7355925" y="5531478"/>
            <a:ext cx="2139315" cy="5111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Text1">
            <a:extLst>
              <a:ext uri="{FF2B5EF4-FFF2-40B4-BE49-F238E27FC236}">
                <a16:creationId xmlns:a16="http://schemas.microsoft.com/office/drawing/2014/main" id="{99C42F04-C9E1-672E-7807-BBAC567BA70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503245" y="5608313"/>
            <a:ext cx="1851660" cy="387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尤小优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64DCA1B-FF1E-70F9-B72B-C9FDB24FBC07}"/>
              </a:ext>
            </a:extLst>
          </p:cNvPr>
          <p:cNvSpPr/>
          <p:nvPr/>
        </p:nvSpPr>
        <p:spPr>
          <a:xfrm>
            <a:off x="9495875" y="5530843"/>
            <a:ext cx="2139315" cy="511175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Text2">
            <a:extLst>
              <a:ext uri="{FF2B5EF4-FFF2-40B4-BE49-F238E27FC236}">
                <a16:creationId xmlns:a16="http://schemas.microsoft.com/office/drawing/2014/main" id="{8CCB0766-CB35-BFAA-9E05-B0E5405740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190272" y="1664392"/>
            <a:ext cx="6438263" cy="21297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69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谢谢观看</a:t>
            </a:r>
          </a:p>
        </p:txBody>
      </p:sp>
      <p:sp>
        <p:nvSpPr>
          <p:cNvPr id="17" name="Text3">
            <a:extLst>
              <a:ext uri="{FF2B5EF4-FFF2-40B4-BE49-F238E27FC236}">
                <a16:creationId xmlns:a16="http://schemas.microsoft.com/office/drawing/2014/main" id="{46CF7332-3D49-E736-7F7B-EBC5A555EBB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553790" y="4320159"/>
            <a:ext cx="5084270" cy="511175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6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</a:p>
        </p:txBody>
      </p:sp>
      <p:sp>
        <p:nvSpPr>
          <p:cNvPr id="18" name="Text4">
            <a:extLst>
              <a:ext uri="{FF2B5EF4-FFF2-40B4-BE49-F238E27FC236}">
                <a16:creationId xmlns:a16="http://schemas.microsoft.com/office/drawing/2014/main" id="{1A357AC6-B1C0-48E1-C4E5-7693CD0432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635752" y="5587040"/>
            <a:ext cx="1859280" cy="3987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>
                <a:solidFill>
                  <a:schemeClr val="accent1"/>
                </a:solidFill>
                <a:effectLst>
                  <a:outerShdw blurRad="76200" dist="38100" dir="2700000" algn="ctr" rotWithShape="0">
                    <a:schemeClr val="accent1">
                      <a:alpha val="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2025.09.17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DE0323D-2BD0-4490-5A5C-BDD24041D84E}"/>
              </a:ext>
            </a:extLst>
          </p:cNvPr>
          <p:cNvSpPr/>
          <p:nvPr/>
        </p:nvSpPr>
        <p:spPr>
          <a:xfrm>
            <a:off x="8553450" y="815346"/>
            <a:ext cx="3638550" cy="40073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9000">
                <a:schemeClr val="accent1">
                  <a:alpha val="48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26C348B-3ED0-A782-C914-B82A9BA38A11}"/>
              </a:ext>
            </a:extLst>
          </p:cNvPr>
          <p:cNvGrpSpPr/>
          <p:nvPr/>
        </p:nvGrpSpPr>
        <p:grpSpPr>
          <a:xfrm rot="5400000" flipH="1">
            <a:off x="10805807" y="4653899"/>
            <a:ext cx="345514" cy="711835"/>
            <a:chOff x="27129" y="3997265"/>
            <a:chExt cx="345514" cy="711835"/>
          </a:xfrm>
          <a:gradFill>
            <a:gsLst>
              <a:gs pos="0">
                <a:schemeClr val="accent2">
                  <a:alpha val="54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1"/>
          </a:gradFill>
        </p:grpSpPr>
        <p:sp>
          <p:nvSpPr>
            <p:cNvPr id="41" name="图形">
              <a:extLst>
                <a:ext uri="{FF2B5EF4-FFF2-40B4-BE49-F238E27FC236}">
                  <a16:creationId xmlns:a16="http://schemas.microsoft.com/office/drawing/2014/main" id="{8ECB48BB-3569-2B87-8507-5993AE49EAA6}"/>
                </a:ext>
              </a:extLst>
            </p:cNvPr>
            <p:cNvSpPr/>
            <p:nvPr/>
          </p:nvSpPr>
          <p:spPr>
            <a:xfrm>
              <a:off x="27129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2" name="图形">
              <a:extLst>
                <a:ext uri="{FF2B5EF4-FFF2-40B4-BE49-F238E27FC236}">
                  <a16:creationId xmlns:a16="http://schemas.microsoft.com/office/drawing/2014/main" id="{556AE48D-4EC8-77FE-BA84-0CC59DA0AF1A}"/>
                </a:ext>
              </a:extLst>
            </p:cNvPr>
            <p:cNvSpPr/>
            <p:nvPr/>
          </p:nvSpPr>
          <p:spPr>
            <a:xfrm>
              <a:off x="234437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3" name="图形">
              <a:extLst>
                <a:ext uri="{FF2B5EF4-FFF2-40B4-BE49-F238E27FC236}">
                  <a16:creationId xmlns:a16="http://schemas.microsoft.com/office/drawing/2014/main" id="{B9A70FDF-77D7-C0B2-FF00-C1F04E879ABD}"/>
                </a:ext>
              </a:extLst>
            </p:cNvPr>
            <p:cNvSpPr/>
            <p:nvPr/>
          </p:nvSpPr>
          <p:spPr>
            <a:xfrm>
              <a:off x="27129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4" name="图形">
              <a:extLst>
                <a:ext uri="{FF2B5EF4-FFF2-40B4-BE49-F238E27FC236}">
                  <a16:creationId xmlns:a16="http://schemas.microsoft.com/office/drawing/2014/main" id="{AAE507C5-182F-DB9E-92A4-C528BCCB38F0}"/>
                </a:ext>
              </a:extLst>
            </p:cNvPr>
            <p:cNvSpPr/>
            <p:nvPr/>
          </p:nvSpPr>
          <p:spPr>
            <a:xfrm>
              <a:off x="234437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5" name="图形">
              <a:extLst>
                <a:ext uri="{FF2B5EF4-FFF2-40B4-BE49-F238E27FC236}">
                  <a16:creationId xmlns:a16="http://schemas.microsoft.com/office/drawing/2014/main" id="{430E247F-B9CF-543B-FDF6-066B041C0DA5}"/>
                </a:ext>
              </a:extLst>
            </p:cNvPr>
            <p:cNvSpPr/>
            <p:nvPr/>
          </p:nvSpPr>
          <p:spPr>
            <a:xfrm>
              <a:off x="27129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6" name="图形">
              <a:extLst>
                <a:ext uri="{FF2B5EF4-FFF2-40B4-BE49-F238E27FC236}">
                  <a16:creationId xmlns:a16="http://schemas.microsoft.com/office/drawing/2014/main" id="{6F310003-A45E-9BC3-DBDE-604ACBF72009}"/>
                </a:ext>
              </a:extLst>
            </p:cNvPr>
            <p:cNvSpPr/>
            <p:nvPr/>
          </p:nvSpPr>
          <p:spPr>
            <a:xfrm>
              <a:off x="234437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7" name="图形">
              <a:extLst>
                <a:ext uri="{FF2B5EF4-FFF2-40B4-BE49-F238E27FC236}">
                  <a16:creationId xmlns:a16="http://schemas.microsoft.com/office/drawing/2014/main" id="{8FF0E832-AC2F-9679-FF65-C09A405F3C8B}"/>
                </a:ext>
              </a:extLst>
            </p:cNvPr>
            <p:cNvSpPr/>
            <p:nvPr/>
          </p:nvSpPr>
          <p:spPr>
            <a:xfrm>
              <a:off x="27129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48" name="图形">
              <a:extLst>
                <a:ext uri="{FF2B5EF4-FFF2-40B4-BE49-F238E27FC236}">
                  <a16:creationId xmlns:a16="http://schemas.microsoft.com/office/drawing/2014/main" id="{04F20A01-E15E-4E80-30BF-DFEA60B28CB7}"/>
                </a:ext>
              </a:extLst>
            </p:cNvPr>
            <p:cNvSpPr/>
            <p:nvPr/>
          </p:nvSpPr>
          <p:spPr>
            <a:xfrm>
              <a:off x="234437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CE87A8AB-47A2-9ABD-B97E-57380990454D}"/>
              </a:ext>
            </a:extLst>
          </p:cNvPr>
          <p:cNvGrpSpPr/>
          <p:nvPr/>
        </p:nvGrpSpPr>
        <p:grpSpPr>
          <a:xfrm rot="5400000" flipH="1">
            <a:off x="6736951" y="6187425"/>
            <a:ext cx="345514" cy="711835"/>
            <a:chOff x="27129" y="3997265"/>
            <a:chExt cx="345514" cy="711835"/>
          </a:xfrm>
          <a:gradFill>
            <a:gsLst>
              <a:gs pos="0">
                <a:schemeClr val="accent2">
                  <a:alpha val="54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1"/>
          </a:gradFill>
        </p:grpSpPr>
        <p:sp>
          <p:nvSpPr>
            <p:cNvPr id="50" name="图形">
              <a:extLst>
                <a:ext uri="{FF2B5EF4-FFF2-40B4-BE49-F238E27FC236}">
                  <a16:creationId xmlns:a16="http://schemas.microsoft.com/office/drawing/2014/main" id="{55D04108-525A-21C6-4AEA-10D9FD1B8769}"/>
                </a:ext>
              </a:extLst>
            </p:cNvPr>
            <p:cNvSpPr/>
            <p:nvPr/>
          </p:nvSpPr>
          <p:spPr>
            <a:xfrm>
              <a:off x="27129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1" name="图形">
              <a:extLst>
                <a:ext uri="{FF2B5EF4-FFF2-40B4-BE49-F238E27FC236}">
                  <a16:creationId xmlns:a16="http://schemas.microsoft.com/office/drawing/2014/main" id="{FEE68126-9185-6B36-41E9-34D6FD8F7F21}"/>
                </a:ext>
              </a:extLst>
            </p:cNvPr>
            <p:cNvSpPr/>
            <p:nvPr/>
          </p:nvSpPr>
          <p:spPr>
            <a:xfrm>
              <a:off x="234437" y="3997265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2" name="图形">
              <a:extLst>
                <a:ext uri="{FF2B5EF4-FFF2-40B4-BE49-F238E27FC236}">
                  <a16:creationId xmlns:a16="http://schemas.microsoft.com/office/drawing/2014/main" id="{D0A9B393-D48E-2095-F448-6F436097B496}"/>
                </a:ext>
              </a:extLst>
            </p:cNvPr>
            <p:cNvSpPr/>
            <p:nvPr/>
          </p:nvSpPr>
          <p:spPr>
            <a:xfrm>
              <a:off x="27129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3" name="图形">
              <a:extLst>
                <a:ext uri="{FF2B5EF4-FFF2-40B4-BE49-F238E27FC236}">
                  <a16:creationId xmlns:a16="http://schemas.microsoft.com/office/drawing/2014/main" id="{E7209279-62CD-D4C2-F30E-EA7BCBD34B84}"/>
                </a:ext>
              </a:extLst>
            </p:cNvPr>
            <p:cNvSpPr/>
            <p:nvPr/>
          </p:nvSpPr>
          <p:spPr>
            <a:xfrm>
              <a:off x="234437" y="418844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4" name="图形">
              <a:extLst>
                <a:ext uri="{FF2B5EF4-FFF2-40B4-BE49-F238E27FC236}">
                  <a16:creationId xmlns:a16="http://schemas.microsoft.com/office/drawing/2014/main" id="{8FD4E2CB-9D4B-7526-0329-91DADC378421}"/>
                </a:ext>
              </a:extLst>
            </p:cNvPr>
            <p:cNvSpPr/>
            <p:nvPr/>
          </p:nvSpPr>
          <p:spPr>
            <a:xfrm>
              <a:off x="27129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5" name="图形">
              <a:extLst>
                <a:ext uri="{FF2B5EF4-FFF2-40B4-BE49-F238E27FC236}">
                  <a16:creationId xmlns:a16="http://schemas.microsoft.com/office/drawing/2014/main" id="{2B08EFB5-D8CF-174D-A92A-743DFD9AB073}"/>
                </a:ext>
              </a:extLst>
            </p:cNvPr>
            <p:cNvSpPr/>
            <p:nvPr/>
          </p:nvSpPr>
          <p:spPr>
            <a:xfrm>
              <a:off x="234437" y="4379623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6" name="图形">
              <a:extLst>
                <a:ext uri="{FF2B5EF4-FFF2-40B4-BE49-F238E27FC236}">
                  <a16:creationId xmlns:a16="http://schemas.microsoft.com/office/drawing/2014/main" id="{73F54584-56D1-0F9D-D9AE-82109A6163D5}"/>
                </a:ext>
              </a:extLst>
            </p:cNvPr>
            <p:cNvSpPr/>
            <p:nvPr/>
          </p:nvSpPr>
          <p:spPr>
            <a:xfrm>
              <a:off x="27129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  <p:sp>
          <p:nvSpPr>
            <p:cNvPr id="57" name="图形">
              <a:extLst>
                <a:ext uri="{FF2B5EF4-FFF2-40B4-BE49-F238E27FC236}">
                  <a16:creationId xmlns:a16="http://schemas.microsoft.com/office/drawing/2014/main" id="{20691506-F0D6-AC49-371F-B20278471D52}"/>
                </a:ext>
              </a:extLst>
            </p:cNvPr>
            <p:cNvSpPr/>
            <p:nvPr/>
          </p:nvSpPr>
          <p:spPr>
            <a:xfrm>
              <a:off x="234437" y="4570801"/>
              <a:ext cx="138206" cy="1382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charset="-122"/>
                <a:ea typeface="字魂58号-创中黑" panose="00000500000000000000" charset="-122"/>
                <a:cs typeface="字魂58号-创中黑" panose="00000500000000000000" charset="-122"/>
              </a:endParaRPr>
            </a:p>
          </p:txBody>
        </p:sp>
      </p:grpSp>
    </p:spTree>
    <p:custDataLst>
      <p:custData r:id="rId8"/>
      <p:tags r:id="rId9"/>
    </p:custDataLst>
    <p:extLst>
      <p:ext uri="{BB962C8B-B14F-4D97-AF65-F5344CB8AC3E}">
        <p14:creationId val="3704251616"/>
      </p:ext>
    </p:extLst>
  </p:cSld>
  <p:clrMapOvr>
    <a:masterClrMapping/>
  </p:clrMapOvr>
</p:sld>
</file>

<file path=ppt/tags/tag1.xml><?xml version="1.0" encoding="utf-8"?>
<p:tagLst xmlns:p="http://schemas.openxmlformats.org/presentationml/2006/main">
  <p:tag name="YOO_CHATSHAPE_AUTHOR" val="尤小优"/>
  <p:tag name="YOO_CHATSHAPE_TYPE" val="YOO_CHATSHAPE_AUTHOR"/>
</p:tagLst>
</file>

<file path=ppt/tags/tag2.xml><?xml version="1.0" encoding="utf-8"?>
<p:tagLst xmlns:p="http://schemas.openxmlformats.org/presentationml/2006/main">
  <p:tag name="YOO_CHATSHAPE_TYPE" val="YOO_CHATSHAPE_TITLE"/>
</p:tagLst>
</file>

<file path=ppt/tags/tag3.xml><?xml version="1.0" encoding="utf-8"?>
<p:tagLst xmlns:p="http://schemas.openxmlformats.org/presentationml/2006/main">
  <p:tag name="TAG_CHATSHAPE_SUBTITLE_TYPE" val="TAG_CHATSHAPE_SUBTITLE_ENGLISH"/>
  <p:tag name="YOO_CHATSHAPE_TYPE" val="YOO_CHATSHAPE_SUBTITLE"/>
</p:tagLst>
</file>

<file path=ppt/tags/tag4.xml><?xml version="1.0" encoding="utf-8"?>
<p:tagLst xmlns:p="http://schemas.openxmlformats.org/presentationml/2006/main">
  <p:tag name="YOO_CHATSHAPE_TYPE" val="YOO_CHATSHAPE_DATE"/>
</p:tagLst>
</file>

<file path=ppt/tags/tag5.xml><?xml version="1.0" encoding="utf-8"?>
<p:tagLst xmlns:p="http://schemas.openxmlformats.org/presentationml/2006/main">
  <p:tag name="TAG_AIGCCREATORID" val="AIGC生成内容仅供参考-2025/9/17 11:10:46"/>
  <p:tag name="YOO_CHATPAGE_TYPE" val="TAG_CHATPAGE_COVER"/>
  <p:tag name="YOO_CHATSHAPE_TITLE" val="破界融合：顶级内容平台与社交生态的创见未来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6.xml><?xml version="1.0" encoding="utf-8"?>
<p:tagLst xmlns:p="http://schemas.openxmlformats.org/presentationml/2006/main">
  <p:tag name="YOO_CHATSHAPE_ITEM" val="1"/>
  <p:tag name="YOO_CHATSHAPE_TYPE" val="YOO_CHATSHAPE_ITEM"/>
</p:tagLst>
</file>

<file path=ppt/tags/tag7.xml><?xml version="1.0" encoding="utf-8"?>
<p:tagLst xmlns:p="http://schemas.openxmlformats.org/presentationml/2006/main">
  <p:tag name="TAG_CHATSHAPE_SUBTITLE_TYPE" val="YOO_CHATPAGE_CATALOG_DETAIL"/>
  <p:tag name="YOO_CHAT_DIAGRAM_SHAPETYPE" val="YOO_CHATSHAPE_DIAGRAM_SUBTITLE"/>
</p:tagLst>
</file>

<file path=ppt/tags/tag8.xml><?xml version="1.0" encoding="utf-8"?>
<p:tagLst xmlns:p="http://schemas.openxmlformats.org/presentationml/2006/main">
  <p:tag name="YOO_CHAT_DIAGRAM_SHAPETYPE" val="YOO_CHATSHAPE_DIAGRAM_TITLE"/>
</p:tagLst>
</file>

<file path=ppt/tags/tag9.xml><?xml version="1.0" encoding="utf-8"?>
<p:tagLst xmlns:p="http://schemas.openxmlformats.org/presentationml/2006/main">
  <p:tag name="YOO_CHAT_DIAGRAM_SHAPETYPE" val="YOO_CHAT_DIAGRAM_NUM"/>
  <p:tag name="YOO_CHATSHAPE_TYPE" val="YOO_CHATSHAPE_NUM"/>
</p:tagLst>
</file>

<file path=ppt/tags/tag10.xml><?xml version="1.0" encoding="utf-8"?>
<p:tagLst xmlns:p="http://schemas.openxmlformats.org/presentationml/2006/main">
  <p:tag name="YOO_CHATSHAPE_ITEM" val="3"/>
  <p:tag name="YOO_CHATSHAPE_TYPE" val="YOO_CHATSHAPE_ITEM"/>
</p:tagLst>
</file>

<file path=ppt/tags/tag11.xml><?xml version="1.0" encoding="utf-8"?>
<p:tagLst xmlns:p="http://schemas.openxmlformats.org/presentationml/2006/main">
  <p:tag name="TAG_CHATSHAPE_SUBTITLE_TYPE" val="YOO_CHATPAGE_CATALOG_DETAIL"/>
  <p:tag name="YOO_CHAT_DIAGRAM_SHAPETYPE" val="YOO_CHATSHAPE_DIAGRAM_SUBTITLE"/>
</p:tagLst>
</file>

<file path=ppt/tags/tag12.xml><?xml version="1.0" encoding="utf-8"?>
<p:tagLst xmlns:p="http://schemas.openxmlformats.org/presentationml/2006/main">
  <p:tag name="YOO_CHAT_DIAGRAM_SHAPETYPE" val="YOO_CHATSHAPE_DIAGRAM_TITLE"/>
</p:tagLst>
</file>

<file path=ppt/tags/tag13.xml><?xml version="1.0" encoding="utf-8"?>
<p:tagLst xmlns:p="http://schemas.openxmlformats.org/presentationml/2006/main">
  <p:tag name="YOO_CHAT_DIAGRAM_SHAPETYPE" val="YOO_CHAT_DIAGRAM_NUM"/>
  <p:tag name="YOO_CHATSHAPE_TYPE" val="YOO_CHATSHAPE_NUM"/>
</p:tagLst>
</file>

<file path=ppt/tags/tag14.xml><?xml version="1.0" encoding="utf-8"?>
<p:tagLst xmlns:p="http://schemas.openxmlformats.org/presentationml/2006/main">
  <p:tag name="YOO_CHATSHAPE_ITEM" val="5"/>
  <p:tag name="YOO_CHATSHAPE_TYPE" val="YOO_CHATSHAPE_ITEM"/>
</p:tagLst>
</file>

<file path=ppt/tags/tag15.xml><?xml version="1.0" encoding="utf-8"?>
<p:tagLst xmlns:p="http://schemas.openxmlformats.org/presentationml/2006/main">
  <p:tag name="TAG_CHATSHAPE_SUBTITLE_TYPE" val="YOO_CHATPAGE_CATALOG_DETAIL"/>
  <p:tag name="YOO_CHAT_DIAGRAM_SHAPETYPE" val="YOO_CHATSHAPE_DIAGRAM_SUBTITLE"/>
</p:tagLst>
</file>

<file path=ppt/tags/tag16.xml><?xml version="1.0" encoding="utf-8"?>
<p:tagLst xmlns:p="http://schemas.openxmlformats.org/presentationml/2006/main">
  <p:tag name="YOO_CHAT_DIAGRAM_SHAPETYPE" val="YOO_CHATSHAPE_DIAGRAM_TITLE"/>
</p:tagLst>
</file>

<file path=ppt/tags/tag17.xml><?xml version="1.0" encoding="utf-8"?>
<p:tagLst xmlns:p="http://schemas.openxmlformats.org/presentationml/2006/main">
  <p:tag name="YOO_CHAT_DIAGRAM_SHAPETYPE" val="YOO_CHAT_DIAGRAM_NUM"/>
  <p:tag name="YOO_CHATSHAPE_TYPE" val="YOO_CHATSHAPE_NUM"/>
</p:tagLst>
</file>

<file path=ppt/tags/tag18.xml><?xml version="1.0" encoding="utf-8"?>
<p:tagLst xmlns:p="http://schemas.openxmlformats.org/presentationml/2006/main">
  <p:tag name="YOO_CHATSHAPE_ITEM" val="2"/>
  <p:tag name="YOO_CHATSHAPE_TYPE" val="YOO_CHATSHAPE_ITEM"/>
</p:tagLst>
</file>

<file path=ppt/tags/tag19.xml><?xml version="1.0" encoding="utf-8"?>
<p:tagLst xmlns:p="http://schemas.openxmlformats.org/presentationml/2006/main">
  <p:tag name="TAG_CHATSHAPE_SUBTITLE_TYPE" val="YOO_CHATPAGE_CATALOG_DETAIL"/>
  <p:tag name="YOO_CHAT_DIAGRAM_SHAPETYPE" val="YOO_CHATSHAPE_DIAGRAM_SUBTITLE"/>
</p:tagLst>
</file>

<file path=ppt/tags/tag20.xml><?xml version="1.0" encoding="utf-8"?>
<p:tagLst xmlns:p="http://schemas.openxmlformats.org/presentationml/2006/main">
  <p:tag name="YOO_CHAT_DIAGRAM_SHAPETYPE" val="YOO_CHATSHAPE_DIAGRAM_TITLE"/>
</p:tagLst>
</file>

<file path=ppt/tags/tag21.xml><?xml version="1.0" encoding="utf-8"?>
<p:tagLst xmlns:p="http://schemas.openxmlformats.org/presentationml/2006/main">
  <p:tag name="YOO_CHAT_DIAGRAM_SHAPETYPE" val="YOO_CHAT_DIAGRAM_NUM"/>
  <p:tag name="YOO_CHATSHAPE_TYPE" val="YOO_CHATSHAPE_NUM"/>
</p:tagLst>
</file>

<file path=ppt/tags/tag22.xml><?xml version="1.0" encoding="utf-8"?>
<p:tagLst xmlns:p="http://schemas.openxmlformats.org/presentationml/2006/main">
  <p:tag name="YOO_CHATSHAPE_ITEM" val="4"/>
  <p:tag name="YOO_CHATSHAPE_TYPE" val="YOO_CHATSHAPE_ITEM"/>
</p:tagLst>
</file>

<file path=ppt/tags/tag23.xml><?xml version="1.0" encoding="utf-8"?>
<p:tagLst xmlns:p="http://schemas.openxmlformats.org/presentationml/2006/main">
  <p:tag name="TAG_CHATSHAPE_SUBTITLE_TYPE" val="YOO_CHATPAGE_CATALOG_DETAIL"/>
  <p:tag name="YOO_CHAT_DIAGRAM_SHAPETYPE" val="YOO_CHATSHAPE_DIAGRAM_SUBTITLE"/>
</p:tagLst>
</file>

<file path=ppt/tags/tag24.xml><?xml version="1.0" encoding="utf-8"?>
<p:tagLst xmlns:p="http://schemas.openxmlformats.org/presentationml/2006/main">
  <p:tag name="YOO_CHAT_DIAGRAM_SHAPETYPE" val="YOO_CHATSHAPE_DIAGRAM_TITLE"/>
</p:tagLst>
</file>

<file path=ppt/tags/tag25.xml><?xml version="1.0" encoding="utf-8"?>
<p:tagLst xmlns:p="http://schemas.openxmlformats.org/presentationml/2006/main">
  <p:tag name="YOO_CHAT_DIAGRAM_SHAPETYPE" val="YOO_CHAT_DIAGRAM_NUM"/>
  <p:tag name="YOO_CHATSHAPE_TYPE" val="YOO_CHATSHAPE_NUM"/>
</p:tagLst>
</file>

<file path=ppt/tags/tag26.xml><?xml version="1.0" encoding="utf-8"?>
<p:tagLst xmlns:p="http://schemas.openxmlformats.org/presentationml/2006/main">
  <p:tag name="YOO_CHATSHAPE_ITEM" val="6"/>
  <p:tag name="YOO_CHATSHAPE_TYPE" val="YOO_CHATSHAPE_ITEM"/>
</p:tagLst>
</file>

<file path=ppt/tags/tag27.xml><?xml version="1.0" encoding="utf-8"?>
<p:tagLst xmlns:p="http://schemas.openxmlformats.org/presentationml/2006/main">
  <p:tag name="TAG_CHATSHAPE_SUBTITLE_TYPE" val="YOO_CHATPAGE_CATALOG_DETAIL"/>
  <p:tag name="YOO_CHAT_DIAGRAM_SHAPETYPE" val="YOO_CHATSHAPE_DIAGRAM_SUBTITLE"/>
</p:tagLst>
</file>

<file path=ppt/tags/tag28.xml><?xml version="1.0" encoding="utf-8"?>
<p:tagLst xmlns:p="http://schemas.openxmlformats.org/presentationml/2006/main">
  <p:tag name="YOO_CHAT_DIAGRAM_SHAPETYPE" val="YOO_CHATSHAPE_DIAGRAM_TITLE"/>
</p:tagLst>
</file>

<file path=ppt/tags/tag29.xml><?xml version="1.0" encoding="utf-8"?>
<p:tagLst xmlns:p="http://schemas.openxmlformats.org/presentationml/2006/main">
  <p:tag name="YOO_CHAT_DIAGRAM_SHAPETYPE" val="YOO_CHAT_DIAGRAM_NUM"/>
  <p:tag name="YOO_CHATSHAPE_TYPE" val="YOO_CHATSHAPE_NUM"/>
</p:tagLst>
</file>

<file path=ppt/tags/tag30.xml><?xml version="1.0" encoding="utf-8"?>
<p:tagLst xmlns:p="http://schemas.openxmlformats.org/presentationml/2006/main">
  <p:tag name="TAG_AIGCCREATORID" val="AIGC生成内容仅供参考-2025/9/17 11:10:46"/>
  <p:tag name="YOO_CHATPAGE_TYPE" val="TAG_CHATPAGE_CATALOG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31.xml><?xml version="1.0" encoding="utf-8"?>
<p:tagLst xmlns:p="http://schemas.openxmlformats.org/presentationml/2006/main">
  <p:tag name="KSO_WM_BEAUTIFY_FLAG" val=""/>
  <p:tag name="YOO_CHATSHAPE_TYPE" val="YOO_CHATSHAPE_TITLE"/>
</p:tagLst>
</file>

<file path=ppt/tags/tag32.xml><?xml version="1.0" encoding="utf-8"?>
<p:tagLst xmlns:p="http://schemas.openxmlformats.org/presentationml/2006/main">
  <p:tag name="KSO_WM_BEAUTIFY_FLAG" val=""/>
  <p:tag name="TAG_CHATSHAPE_SUBTITLE_TYPE" val="TAG_CHATSHAPE_SUBTITLE_ENGLISH"/>
  <p:tag name="YOO_CHATSHAPE_TYPE" val="YOO_CHATSHAPE_SUBTITLE"/>
</p:tagLst>
</file>

<file path=ppt/tags/tag33.xml><?xml version="1.0" encoding="utf-8"?>
<p:tagLst xmlns:p="http://schemas.openxmlformats.org/presentationml/2006/main">
  <p:tag name="TAG_CHATPAGE_CHAPTER" val="0"/>
  <p:tag name="YOO_CHATSHAPE_TYPE" val="YOO_CHATSHAPE_NUM"/>
</p:tagLst>
</file>

<file path=ppt/tags/tag34.xml><?xml version="1.0" encoding="utf-8"?>
<p:tagLst xmlns:p="http://schemas.openxmlformats.org/presentationml/2006/main">
  <p:tag name="TAG_AIGCCREATORID" val="AIGC生成内容仅供参考-2025/9/17 11:10:46"/>
  <p:tag name="TAG_CHAPTER_ID" val="0"/>
  <p:tag name="YOO_CHATPAGE_TYPE" val="TAG_CHATPAGE_CHAPTER"/>
  <p:tag name="YOO_CHATSHAPE_TITLE" val="痛点与机遇：内容社交一体化的必然趋势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35.xml><?xml version="1.0" encoding="utf-8"?>
<p:tagLst xmlns:p="http://schemas.openxmlformats.org/presentationml/2006/main">
  <p:tag name="YOO_CHATSHAPE_TYPE" val="YOO_CHATSHAPE_TITLE"/>
</p:tagLst>
</file>

<file path=ppt/tags/tag36.xml><?xml version="1.0" encoding="utf-8"?>
<p:tagLst xmlns:p="http://schemas.openxmlformats.org/presentationml/2006/main">
  <p:tag name="YOO_CHATSHAPE_TYPE" val="YOO_CHATSHAPE_CONTENT"/>
</p:tagLst>
</file>

<file path=ppt/tags/tag37.xml><?xml version="1.0" encoding="utf-8"?>
<p:tagLst xmlns:p="http://schemas.openxmlformats.org/presentationml/2006/main">
  <p:tag name="TAG_CONTENT_SUBINDEX" val="1"/>
  <p:tag name="YOO_CHATSHAPE_TYPE" val="YOO_CHATSHAPE_IMAGE"/>
</p:tagLst>
</file>

<file path=ppt/tags/tag38.xml><?xml version="1.0" encoding="utf-8"?>
<p:tagLst xmlns:p="http://schemas.openxmlformats.org/presentationml/2006/main">
  <p:tag name="YOO_CHATSHAPE_TYPE" val="YOO_CHATSHAPE_DECORATION"/>
</p:tagLst>
</file>

<file path=ppt/tags/tag39.xml><?xml version="1.0" encoding="utf-8"?>
<p:tagLst xmlns:p="http://schemas.openxmlformats.org/presentationml/2006/main">
  <p:tag name="YOO_CHATSHAPE_TYPE" val="YOO_CHATSHAPE_DECORATION"/>
</p:tagLst>
</file>

<file path=ppt/tags/tag40.xml><?xml version="1.0" encoding="utf-8"?>
<p:tagLst xmlns:p="http://schemas.openxmlformats.org/presentationml/2006/main">
  <p:tag name="TAG_CONTENT_SUBINDEX" val="2"/>
  <p:tag name="YOO_CHATSHAPE_TYPE" val="YOO_CHATSHAPE_IMAGE"/>
</p:tagLst>
</file>

<file path=ppt/tags/tag41.xml><?xml version="1.0" encoding="utf-8"?>
<p:tagLst xmlns:p="http://schemas.openxmlformats.org/presentationml/2006/main">
  <p:tag name="YOO_CHATSHAPE_TYPE" val="YOO_CHATSHAPE_DECORATION"/>
</p:tagLst>
</file>

<file path=ppt/tags/tag42.xml><?xml version="1.0" encoding="utf-8"?>
<p:tagLst xmlns:p="http://schemas.openxmlformats.org/presentationml/2006/main">
  <p:tag name="TAG_CONTENT_SUBINDEX" val="3"/>
  <p:tag name="YOO_CHATSHAPE_TYPE" val="YOO_CHATSHAPE_IMAGE"/>
</p:tagLst>
</file>

<file path=ppt/tags/tag43.xml><?xml version="1.0" encoding="utf-8"?>
<p:tagLst xmlns:p="http://schemas.openxmlformats.org/presentationml/2006/main">
  <p:tag name="TAG_AIGCCREATORID" val="AIGC生成内容仅供参考-2025/9/17 11:10:46"/>
  <p:tag name="TAG_CHAPTER_ID" val="0"/>
  <p:tag name="TAG_CONTENT_TYPE" val="1标题1内容3图"/>
  <p:tag name="TAG_SECTION_ID" val="0"/>
  <p:tag name="YOO_CHATPAGE_TYPE" val="TAG_CHATPAGE_CONTENT"/>
  <p:tag name="YOO_CHATSHAPE_TITLE" val="内容创作者的多平台粉丝管理困境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44.xml><?xml version="1.0" encoding="utf-8"?>
<p:tagLst xmlns:p="http://schemas.openxmlformats.org/presentationml/2006/main">
  <p:tag name="TAG_CONTENT_SUBINDEX" val="17"/>
  <p:tag name="YOO_CHATSHAPE_TYPE" val="YOO_CHATSHAPE_HIDDEN"/>
</p:tagLst>
</file>

<file path=ppt/tags/tag45.xml><?xml version="1.0" encoding="utf-8"?>
<p:tagLst xmlns:p="http://schemas.openxmlformats.org/presentationml/2006/main">
  <p:tag name="TAG_CONTENT_SUBINDEX" val="1"/>
  <p:tag name="YOO_CHATSHAPE_TYPE" val="YOO_CHATSHAPE_HIDDEN"/>
</p:tagLst>
</file>

<file path=ppt/tags/tag46.xml><?xml version="1.0" encoding="utf-8"?>
<p:tagLst xmlns:p="http://schemas.openxmlformats.org/presentationml/2006/main">
  <p:tag name="YOO_CHATSHAPE_TYPE" val="YOO_CHATSHAPE_TITLE"/>
</p:tagLst>
</file>

<file path=ppt/tags/tag47.xml><?xml version="1.0" encoding="utf-8"?>
<p:tagLst xmlns:p="http://schemas.openxmlformats.org/presentationml/2006/main">
  <p:tag name="YOO_CHATSHAPE_TYPE" val="YOO_CHATSHAPE_CONTENT"/>
</p:tagLst>
</file>

<file path=ppt/tags/tag48.xml><?xml version="1.0" encoding="utf-8"?>
<p:tagLst xmlns:p="http://schemas.openxmlformats.org/presentationml/2006/main">
  <p:tag name="YOO_CHATSHAPE_TYPE" val="YOO_CHATSHAPE_DECORATION"/>
</p:tagLst>
</file>

<file path=ppt/tags/tag49.xml><?xml version="1.0" encoding="utf-8"?>
<p:tagLst xmlns:p="http://schemas.openxmlformats.org/presentationml/2006/main">
  <p:tag name="YOO_CHATSHAPE_TYPE" val="YOO_CHATSHAPE_IMAGE"/>
</p:tagLst>
</file>

<file path=ppt/tags/tag50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cm&quot;,&quot;text_direction&quot;:&quot;horizontal&quot;,&quot;support_features&quot;:[&quot;creativepic&quot;],&quot;support_big_font&quot;:false,&quot;picture_toward&quot;:1,&quot;picture_dockside&quot;:[&quot;cb&quot;,&quot;rm&quot;,&quot;ct&quot;],&quot;fill_id&quot;:&quot;4c8080feb3514c4084c32dcdf0a35904&quot;,&quot;fill_align&quot;:&quot;cm&quot;,&quot;chip_types&quot;:[&quot;picture&quot;]},{&quot;text_align&quot;:&quot;lb&quot;,&quot;text_direction&quot;:&quot;horizontal&quot;,&quot;support_big_font&quot;:true,&quot;picture_toward&quot;:0,&quot;picture_dockside&quot;:[],&quot;fill_id&quot;:&quot;fbbb26a76a2149cbb36ad93fd7d50dc6&quot;,&quot;fill_align&quot;:&quot;lb&quot;,&quot;chip_types&quot;:[&quot;text&quot;]}]]"/>
  <p:tag name="KSO_WM_CHIP_GROUPID" val="5fadf73b998712faa657abd6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adf73b998712faa657abd7"/>
  <p:tag name="KSO_WM_SLIDE_BACKGROUND_TYPE" val="general"/>
  <p:tag name="KSO_WM_SLIDE_BK_DARK_LIGHT" val="2"/>
  <p:tag name="KSO_WM_SLIDE_ID" val="diagram20217046_1"/>
  <p:tag name="KSO_WM_SLIDE_INDEX" val="1"/>
  <p:tag name="KSO_WM_SLIDE_ITEM_CNT" val="0"/>
  <p:tag name="KSO_WM_SLIDE_LAYOUT" val="d_f"/>
  <p:tag name="KSO_WM_SLIDE_LAYOUT_CNT" val="1_1"/>
  <p:tag name="KSO_WM_SLIDE_LAYOUT_INFO" val="{&quot;direction&quot;:1,&quot;id&quot;:&quot;2021-04-01T16:15:42&quot;,&quot;maxSize&quot;:{&quot;size1&quot;:57.5},&quot;minSize&quot;:{&quot;size1&quot;:32.6},&quot;normalSize&quot;:{&quot;size1&quot;:54.94375},&quot;subLayout&quot;:[{&quot;id&quot;:&quot;2021-04-01T16:15:42&quot;,&quot;margin&quot;:{&quot;bottom&quot;:1.6929999589920044,&quot;left&quot;:2.117000102996826,&quot;right&quot;:0.02600000612437725,&quot;top&quot;:1.6929999589920044},&quot;type&quot;:0},{&quot;id&quot;:&quot;2021-04-01T16:15:42&quot;,&quot;margin&quot;:{&quot;bottom&quot;:0,&quot;left&quot;:1.6670000553131104,&quot;right&quot;:0,&quot;top&quot;:0},&quot;type&quot;:0}],&quot;type&quot;:0}"/>
  <p:tag name="KSO_WM_SLIDE_POSITION" val="0*0"/>
  <p:tag name="KSO_WM_SLIDE_RATIO" val="1.777778"/>
  <p:tag name="KSO_WM_SLIDE_SIZE" val="960*540"/>
  <p:tag name="KSO_WM_SLIDE_SUBTYPE" val="picTxt"/>
  <p:tag name="KSO_WM_SLIDE_SUPPORT_FEATURE_TYPE" val="8"/>
  <p:tag name="KSO_WM_SLIDE_TYPE" val="text"/>
  <p:tag name="KSO_WM_TAG_VERSION" val="1.0"/>
  <p:tag name="KSO_WM_TEMPLATE_ASSEMBLE_GROUPID" val="606570404054ed1e2fb814a1"/>
  <p:tag name="KSO_WM_TEMPLATE_ASSEMBLE_XID" val="606570404054ed1e2fb814a1"/>
  <p:tag name="KSO_WM_TEMPLATE_CATEGORY" val="diagram"/>
  <p:tag name="KSO_WM_TEMPLATE_COLOR_TYPE" val="1"/>
  <p:tag name="KSO_WM_TEMPLATE_INDEX" val="20217046"/>
  <p:tag name="KSO_WM_TEMPLATE_MASTER_TYPE" val="0"/>
  <p:tag name="KSO_WM_TEMPLATE_SUBCATEGORY" val="21"/>
  <p:tag name="TAG_AIGCCREATORID" val="AIGC生成内容仅供参考-2025/9/17 11:10:46"/>
  <p:tag name="TAG_CHAPTER_ID" val="0"/>
  <p:tag name="TAG_CONTENT_TYPE" val="1标题1内容1图"/>
  <p:tag name="TAG_SECTION_ID" val="1"/>
  <p:tag name="YOO_CHATPAGE_TYPE" val="TAG_CHATPAGE_CONTENT"/>
  <p:tag name="YOO_CHATSHAPE_TITLE" val="内容与社交融合的市场机遇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51.xml><?xml version="1.0" encoding="utf-8"?>
<p:tagLst xmlns:p="http://schemas.openxmlformats.org/presentationml/2006/main">
  <p:tag name="KSO_WM_BEAUTIFY_FLAG" val=""/>
  <p:tag name="YOO_CHATSHAPE_TYPE" val="YOO_CHATSHAPE_TITLE"/>
</p:tagLst>
</file>

<file path=ppt/tags/tag52.xml><?xml version="1.0" encoding="utf-8"?>
<p:tagLst xmlns:p="http://schemas.openxmlformats.org/presentationml/2006/main">
  <p:tag name="KSO_WM_BEAUTIFY_FLAG" val=""/>
  <p:tag name="TAG_CHATSHAPE_SUBTITLE_TYPE" val="TAG_CHATSHAPE_SUBTITLE_ENGLISH"/>
  <p:tag name="YOO_CHATSHAPE_TYPE" val="YOO_CHATSHAPE_SUBTITLE"/>
</p:tagLst>
</file>

<file path=ppt/tags/tag53.xml><?xml version="1.0" encoding="utf-8"?>
<p:tagLst xmlns:p="http://schemas.openxmlformats.org/presentationml/2006/main">
  <p:tag name="TAG_CHATPAGE_CHAPTER" val="1"/>
  <p:tag name="YOO_CHATSHAPE_TYPE" val="YOO_CHATSHAPE_NUM"/>
</p:tagLst>
</file>

<file path=ppt/tags/tag54.xml><?xml version="1.0" encoding="utf-8"?>
<p:tagLst xmlns:p="http://schemas.openxmlformats.org/presentationml/2006/main">
  <p:tag name="TAG_AIGCCREATORID" val="AIGC生成内容仅供参考-2025/9/17 11:10:46"/>
  <p:tag name="TAG_CHAPTER_ID" val="1"/>
  <p:tag name="YOO_CHATPAGE_TYPE" val="TAG_CHATPAGE_CHAPTER"/>
  <p:tag name="YOO_CHATSHAPE_TITLE" val="产品总览：一体两翼的架构设计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55.xml><?xml version="1.0" encoding="utf-8"?>
<p:tagLst xmlns:p="http://schemas.openxmlformats.org/presentationml/2006/main">
  <p:tag name="YOO_CHATSHAPE_TYPE" val="YOO_CHATSHAPE_DECORATION"/>
</p:tagLst>
</file>

<file path=ppt/tags/tag56.xml><?xml version="1.0" encoding="utf-8"?>
<p:tagLst xmlns:p="http://schemas.openxmlformats.org/presentationml/2006/main">
  <p:tag name="TAG_CONTENT_SUBINDEX" val="2"/>
  <p:tag name="YOO_CHATSHAPE_TYPE" val="YOO_CHATSHAPE_HIDDEN"/>
</p:tagLst>
</file>

<file path=ppt/tags/tag57.xml><?xml version="1.0" encoding="utf-8"?>
<p:tagLst xmlns:p="http://schemas.openxmlformats.org/presentationml/2006/main">
  <p:tag name="TAG_CONTENT_SUBINDEX" val="1"/>
  <p:tag name="YOO_CHATSHAPE_TYPE" val="YOO_CHATSHAPE_IMAGE"/>
</p:tagLst>
</file>

<file path=ppt/tags/tag58.xml><?xml version="1.0" encoding="utf-8"?>
<p:tagLst xmlns:p="http://schemas.openxmlformats.org/presentationml/2006/main">
  <p:tag name="TAG_CONTENT_SUBINDEX" val="2"/>
  <p:tag name="YOO_CHATSHAPE_TYPE" val="YOO_CHATSHAPE_IMAGE"/>
</p:tagLst>
</file>

<file path=ppt/tags/tag59.xml><?xml version="1.0" encoding="utf-8"?>
<p:tagLst xmlns:p="http://schemas.openxmlformats.org/presentationml/2006/main">
  <p:tag name="YOO_CHATSHAPE_TYPE" val="YOO_CHATSHAPE_TITLE"/>
</p:tagLst>
</file>

<file path=ppt/tags/tag60.xml><?xml version="1.0" encoding="utf-8"?>
<p:tagLst xmlns:p="http://schemas.openxmlformats.org/presentationml/2006/main">
  <p:tag name="YOO_CHATSHAPE_TYPE" val="YOO_CHATSHAPE_CONTENT"/>
</p:tagLst>
</file>

<file path=ppt/tags/tag61.xml><?xml version="1.0" encoding="utf-8"?>
<p:tagLst xmlns:p="http://schemas.openxmlformats.org/presentationml/2006/main">
  <p:tag name="TAG_AIGCCREATORID" val="AIGC生成内容仅供参考-2025/9/17 11:10:46"/>
  <p:tag name="TAG_CHAPTER_ID" val="1"/>
  <p:tag name="TAG_CONTENT_TYPE" val="1标题1内容2图"/>
  <p:tag name="TAG_SECTION_ID" val="0"/>
  <p:tag name="YOO_CHATPAGE_TYPE" val="TAG_CHATPAGE_CONTENT"/>
  <p:tag name="YOO_CHATSHAPE_TITLE" val="Ghost核心引擎的技术优势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62.xml><?xml version="1.0" encoding="utf-8"?>
<p:tagLst xmlns:p="http://schemas.openxmlformats.org/presentationml/2006/main">
  <p:tag name="PA" val="v5.2.12"/>
  <p:tag name="TAG_CONTENT_SUBINDEX" val="1"/>
  <p:tag name="YOO_CHATSHAPE_TYPE" val="YOO_CHATSHAPE_IMAGE"/>
</p:tagLst>
</file>

<file path=ppt/tags/tag63.xml><?xml version="1.0" encoding="utf-8"?>
<p:tagLst xmlns:p="http://schemas.openxmlformats.org/presentationml/2006/main">
  <p:tag name="PA" val="v5.2.12"/>
  <p:tag name="TAG_CONTENT_SUBINDEX" val="2"/>
  <p:tag name="YOO_CHATSHAPE_TYPE" val="YOO_CHATSHAPE_IMAGE"/>
</p:tagLst>
</file>

<file path=ppt/tags/tag64.xml><?xml version="1.0" encoding="utf-8"?>
<p:tagLst xmlns:p="http://schemas.openxmlformats.org/presentationml/2006/main">
  <p:tag name="PA" val="v5.2.12"/>
  <p:tag name="TAG_CONTENT_SUBINDEX" val="3"/>
  <p:tag name="YOO_CHATSHAPE_TYPE" val="YOO_CHATSHAPE_IMAGE"/>
</p:tagLst>
</file>

<file path=ppt/tags/tag65.xml><?xml version="1.0" encoding="utf-8"?>
<p:tagLst xmlns:p="http://schemas.openxmlformats.org/presentationml/2006/main">
  <p:tag name="YOO_CHATSHAPE_TYPE" val="YOO_CHATSHAPE_TITLE"/>
</p:tagLst>
</file>

<file path=ppt/tags/tag66.xml><?xml version="1.0" encoding="utf-8"?>
<p:tagLst xmlns:p="http://schemas.openxmlformats.org/presentationml/2006/main">
  <p:tag name="YOO_CHATSHAPE_TYPE" val="YOO_CHATSHAPE_CONTENT"/>
</p:tagLst>
</file>

<file path=ppt/tags/tag67.xml><?xml version="1.0" encoding="utf-8"?>
<p:tagLst xmlns:p="http://schemas.openxmlformats.org/presentationml/2006/main">
  <p:tag name="TAG_AIGCCREATORID" val="AIGC生成内容仅供参考-2025/9/17 11:10:46"/>
  <p:tag name="TAG_CHAPTER_ID" val="1"/>
  <p:tag name="TAG_CONTENT_TYPE" val="1标题1内容3图"/>
  <p:tag name="TAG_SECTION_ID" val="1"/>
  <p:tag name="YOO_CHATPAGE_TYPE" val="TAG_CHATPAGE_CONTENT"/>
  <p:tag name="YOO_CHATSHAPE_TITLE" val="社交互动层的创新设计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68.xml><?xml version="1.0" encoding="utf-8"?>
<p:tagLst xmlns:p="http://schemas.openxmlformats.org/presentationml/2006/main">
  <p:tag name="YOO_CHATSHAPE_TYPE" val="YOO_CHATSHAPE_IMAGE"/>
</p:tagLst>
</file>

<file path=ppt/tags/tag69.xml><?xml version="1.0" encoding="utf-8"?>
<p:tagLst xmlns:p="http://schemas.openxmlformats.org/presentationml/2006/main">
  <p:tag name="YOO_CHATSHAPE_TYPE" val="YOO_CHATSHAPE_CONTENT"/>
</p:tagLst>
</file>

<file path=ppt/tags/tag70.xml><?xml version="1.0" encoding="utf-8"?>
<p:tagLst xmlns:p="http://schemas.openxmlformats.org/presentationml/2006/main">
  <p:tag name="YOO_CHATSHAPE_TYPE" val="YOO_CHATSHAPE_TITLE"/>
</p:tagLst>
</file>

<file path=ppt/tags/tag71.xml><?xml version="1.0" encoding="utf-8"?>
<p:tagLst xmlns:p="http://schemas.openxmlformats.org/presentationml/2006/main">
  <p:tag name="TAG_AIGCCREATORID" val="AIGC生成内容仅供参考-2025/9/17 11:10:46"/>
  <p:tag name="TAG_CHAPTER_ID" val="1"/>
  <p:tag name="TAG_CONTENT_TYPE" val="1标题1内容1图"/>
  <p:tag name="TAG_SECTION_ID" val="2"/>
  <p:tag name="YOO_CHATPAGE_TYPE" val="TAG_CHATPAGE_CONTENT"/>
  <p:tag name="YOO_CHATSHAPE_TITLE" val="社群空间层的差异化价值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72.xml><?xml version="1.0" encoding="utf-8"?>
<p:tagLst xmlns:p="http://schemas.openxmlformats.org/presentationml/2006/main">
  <p:tag name="KSO_WM_BEAUTIFY_FLAG" val=""/>
  <p:tag name="YOO_CHATSHAPE_TYPE" val="YOO_CHATSHAPE_TITLE"/>
</p:tagLst>
</file>

<file path=ppt/tags/tag73.xml><?xml version="1.0" encoding="utf-8"?>
<p:tagLst xmlns:p="http://schemas.openxmlformats.org/presentationml/2006/main">
  <p:tag name="KSO_WM_BEAUTIFY_FLAG" val=""/>
  <p:tag name="TAG_CHATSHAPE_SUBTITLE_TYPE" val="TAG_CHATSHAPE_SUBTITLE_ENGLISH"/>
  <p:tag name="YOO_CHATSHAPE_TYPE" val="YOO_CHATSHAPE_SUBTITLE"/>
</p:tagLst>
</file>

<file path=ppt/tags/tag74.xml><?xml version="1.0" encoding="utf-8"?>
<p:tagLst xmlns:p="http://schemas.openxmlformats.org/presentationml/2006/main">
  <p:tag name="TAG_CHATPAGE_CHAPTER" val="2"/>
  <p:tag name="YOO_CHATSHAPE_TYPE" val="YOO_CHATSHAPE_NUM"/>
</p:tagLst>
</file>

<file path=ppt/tags/tag75.xml><?xml version="1.0" encoding="utf-8"?>
<p:tagLst xmlns:p="http://schemas.openxmlformats.org/presentationml/2006/main">
  <p:tag name="TAG_AIGCCREATORID" val="AIGC生成内容仅供参考-2025/9/17 11:10:46"/>
  <p:tag name="TAG_CHAPTER_ID" val="2"/>
  <p:tag name="YOO_CHATPAGE_TYPE" val="TAG_CHATPAGE_CHAPTER"/>
  <p:tag name="YOO_CHATSHAPE_TITLE" val="核心功能：专业内容引擎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76.xml><?xml version="1.0" encoding="utf-8"?>
<p:tagLst xmlns:p="http://schemas.openxmlformats.org/presentationml/2006/main">
  <p:tag name="TAG_CONTENT_SUBINDEX" val="2"/>
  <p:tag name="YOO_CHATSHAPE_TYPE" val="YOO_CHATSHAPE_IMAGE"/>
</p:tagLst>
</file>

<file path=ppt/tags/tag77.xml><?xml version="1.0" encoding="utf-8"?>
<p:tagLst xmlns:p="http://schemas.openxmlformats.org/presentationml/2006/main">
  <p:tag name="YOO_CHATSHAPE_TYPE" val="YOO_CHATSHAPE_DECORATION"/>
</p:tagLst>
</file>

<file path=ppt/tags/tag78.xml><?xml version="1.0" encoding="utf-8"?>
<p:tagLst xmlns:p="http://schemas.openxmlformats.org/presentationml/2006/main">
  <p:tag name="TAG_CONTENT_SUBINDEX" val="1"/>
  <p:tag name="YOO_CHATSHAPE_TYPE" val="YOO_CHATSHAPE_IMAGE"/>
</p:tagLst>
</file>

<file path=ppt/tags/tag79.xml><?xml version="1.0" encoding="utf-8"?>
<p:tagLst xmlns:p="http://schemas.openxmlformats.org/presentationml/2006/main">
  <p:tag name="YOO_CHATSHAPE_TYPE" val="YOO_CHATSHAPE_CONTENT"/>
</p:tagLst>
</file>

<file path=ppt/tags/tag80.xml><?xml version="1.0" encoding="utf-8"?>
<p:tagLst xmlns:p="http://schemas.openxmlformats.org/presentationml/2006/main">
  <p:tag name="YOO_CHATSHAPE_TYPE" val="YOO_CHATSHAPE_TITLE"/>
</p:tagLst>
</file>

<file path=ppt/tags/tag81.xml><?xml version="1.0" encoding="utf-8"?>
<p:tagLst xmlns:p="http://schemas.openxmlformats.org/presentationml/2006/main">
  <p:tag name="YOO_CHATSHAPE_TYPE" val="YOO_CHATSHAPE_DECORATION"/>
</p:tagLst>
</file>

<file path=ppt/tags/tag82.xml><?xml version="1.0" encoding="utf-8"?>
<p:tagLst xmlns:p="http://schemas.openxmlformats.org/presentationml/2006/main">
  <p:tag name="TAG_AIGCCREATORID" val="AIGC生成内容仅供参考-2025/9/17 11:10:46"/>
  <p:tag name="TAG_CHAPTER_ID" val="2"/>
  <p:tag name="TAG_CONTENT_TYPE" val="1标题1内容2图"/>
  <p:tag name="TAG_SECTION_ID" val="0"/>
  <p:tag name="YOO_CHATPAGE_TYPE" val="TAG_CHATPAGE_CONTENT"/>
  <p:tag name="YOO_CHATSHAPE_TITLE" val="智能创作系统的技术突破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83.xml><?xml version="1.0" encoding="utf-8"?>
<p:tagLst xmlns:p="http://schemas.openxmlformats.org/presentationml/2006/main">
  <p:tag name="YOO_CHATSHAPE_TYPE" val="YOO_CHATSHAPE_DECORATION"/>
</p:tagLst>
</file>

<file path=ppt/tags/tag84.xml><?xml version="1.0" encoding="utf-8"?>
<p:tagLst xmlns:p="http://schemas.openxmlformats.org/presentationml/2006/main">
  <p:tag name="YOO_CHATSHAPE_TYPE" val="YOO_CHATSHAPE_IMAGE"/>
</p:tagLst>
</file>

<file path=ppt/tags/tag85.xml><?xml version="1.0" encoding="utf-8"?>
<p:tagLst xmlns:p="http://schemas.openxmlformats.org/presentationml/2006/main">
  <p:tag name="YOO_CHATSHAPE_TYPE" val="YOO_CHATSHAPE_DECORATION"/>
</p:tagLst>
</file>

<file path=ppt/tags/tag86.xml><?xml version="1.0" encoding="utf-8"?>
<p:tagLst xmlns:p="http://schemas.openxmlformats.org/presentationml/2006/main">
  <p:tag name="YOO_CHATSHAPE_TYPE" val="YOO_CHATSHAPE_TITLE"/>
</p:tagLst>
</file>

<file path=ppt/tags/tag87.xml><?xml version="1.0" encoding="utf-8"?>
<p:tagLst xmlns:p="http://schemas.openxmlformats.org/presentationml/2006/main">
  <p:tag name="YOO_CHATSHAPE_TYPE" val="YOO_CHATSHAPE_CONTENT"/>
</p:tagLst>
</file>

<file path=ppt/tags/tag88.xml><?xml version="1.0" encoding="utf-8"?>
<p:tagLst xmlns:p="http://schemas.openxmlformats.org/presentationml/2006/main">
  <p:tag name="TAG_AIGCCREATORID" val="AIGC生成内容仅供参考-2025/9/17 11:10:46"/>
  <p:tag name="TAG_CHAPTER_ID" val="2"/>
  <p:tag name="TAG_CONTENT_TYPE" val="1标题1内容1图"/>
  <p:tag name="TAG_SECTION_ID" val="1"/>
  <p:tag name="YOO_CHATPAGE_TYPE" val="TAG_CHATPAGE_CONTENT"/>
  <p:tag name="YOO_CHATSHAPE_TITLE" val="商业化变现的完整闭环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89.xml><?xml version="1.0" encoding="utf-8"?>
<p:tagLst xmlns:p="http://schemas.openxmlformats.org/presentationml/2006/main">
  <p:tag name="YOO_CHATSHAPE_TYPE" val="YOO_CHATSHAPE_DECORATION"/>
</p:tagLst>
</file>

<file path=ppt/tags/tag90.xml><?xml version="1.0" encoding="utf-8"?>
<p:tagLst xmlns:p="http://schemas.openxmlformats.org/presentationml/2006/main">
  <p:tag name="YOO_CHATSHAPE_TYPE" val="YOO_CHATSHAPE_DECORATION"/>
</p:tagLst>
</file>

<file path=ppt/tags/tag91.xml><?xml version="1.0" encoding="utf-8"?>
<p:tagLst xmlns:p="http://schemas.openxmlformats.org/presentationml/2006/main">
  <p:tag name="YOO_CHATSHAPE_TYPE" val="YOO_CHATSHAPE_TITLE"/>
</p:tagLst>
</file>

<file path=ppt/tags/tag92.xml><?xml version="1.0" encoding="utf-8"?>
<p:tagLst xmlns:p="http://schemas.openxmlformats.org/presentationml/2006/main">
  <p:tag name="YOO_CHATSHAPE_TYPE" val="YOO_CHATSHAPE_CONTENT"/>
</p:tagLst>
</file>

<file path=ppt/tags/tag93.xml><?xml version="1.0" encoding="utf-8"?>
<p:tagLst xmlns:p="http://schemas.openxmlformats.org/presentationml/2006/main">
  <p:tag name="TAG_CONTENT_SUBINDEX" val="1"/>
  <p:tag name="YOO_CHATSHAPE_TYPE" val="YOO_CHATSHAPE_IMAGE"/>
</p:tagLst>
</file>

<file path=ppt/tags/tag94.xml><?xml version="1.0" encoding="utf-8"?>
<p:tagLst xmlns:p="http://schemas.openxmlformats.org/presentationml/2006/main">
  <p:tag name="TAG_CONTENT_SUBINDEX" val="2"/>
  <p:tag name="YOO_CHATSHAPE_TYPE" val="YOO_CHATSHAPE_IMAGE"/>
</p:tagLst>
</file>

<file path=ppt/tags/tag95.xml><?xml version="1.0" encoding="utf-8"?>
<p:tagLst xmlns:p="http://schemas.openxmlformats.org/presentationml/2006/main">
  <p:tag name="TAG_AIGCCREATORID" val="AIGC生成内容仅供参考-2025/9/17 11:10:46"/>
  <p:tag name="TAG_CHAPTER_ID" val="2"/>
  <p:tag name="TAG_CONTENT_TYPE" val="1标题1内容2图"/>
  <p:tag name="TAG_SECTION_ID" val="2"/>
  <p:tag name="YOO_CHATPAGE_TYPE" val="TAG_CHATPAGE_CONTENT"/>
  <p:tag name="YOO_CHATSHAPE_TITLE" val="精准粉丝运营工具集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96.xml><?xml version="1.0" encoding="utf-8"?>
<p:tagLst xmlns:p="http://schemas.openxmlformats.org/presentationml/2006/main">
  <p:tag name="KSO_WM_BEAUTIFY_FLAG" val=""/>
  <p:tag name="YOO_CHATSHAPE_TYPE" val="YOO_CHATSHAPE_TITLE"/>
</p:tagLst>
</file>

<file path=ppt/tags/tag97.xml><?xml version="1.0" encoding="utf-8"?>
<p:tagLst xmlns:p="http://schemas.openxmlformats.org/presentationml/2006/main">
  <p:tag name="KSO_WM_BEAUTIFY_FLAG" val=""/>
  <p:tag name="TAG_CHATSHAPE_SUBTITLE_TYPE" val="TAG_CHATSHAPE_SUBTITLE_ENGLISH"/>
  <p:tag name="YOO_CHATSHAPE_TYPE" val="YOO_CHATSHAPE_SUBTITLE"/>
</p:tagLst>
</file>

<file path=ppt/tags/tag98.xml><?xml version="1.0" encoding="utf-8"?>
<p:tagLst xmlns:p="http://schemas.openxmlformats.org/presentationml/2006/main">
  <p:tag name="TAG_CHATPAGE_CHAPTER" val="3"/>
  <p:tag name="YOO_CHATSHAPE_TYPE" val="YOO_CHATSHAPE_NUM"/>
</p:tagLst>
</file>

<file path=ppt/tags/tag99.xml><?xml version="1.0" encoding="utf-8"?>
<p:tagLst xmlns:p="http://schemas.openxmlformats.org/presentationml/2006/main">
  <p:tag name="TAG_AIGCCREATORID" val="AIGC生成内容仅供参考-2025/9/17 11:10:46"/>
  <p:tag name="TAG_CHAPTER_ID" val="3"/>
  <p:tag name="YOO_CHATPAGE_TYPE" val="TAG_CHATPAGE_CHAPTER"/>
  <p:tag name="YOO_CHATSHAPE_TITLE" val="核心功能：社交互动体系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00.xml><?xml version="1.0" encoding="utf-8"?>
<p:tagLst xmlns:p="http://schemas.openxmlformats.org/presentationml/2006/main">
  <p:tag name="YOO_CHATSHAPE_TYPE" val="YOO_CHATSHAPE_DECORATION"/>
</p:tagLst>
</file>

<file path=ppt/tags/tag101.xml><?xml version="1.0" encoding="utf-8"?>
<p:tagLst xmlns:p="http://schemas.openxmlformats.org/presentationml/2006/main">
  <p:tag name="YOO_CHATSHAPE_TYPE" val="YOO_CHATSHAPE_CONTENT"/>
</p:tagLst>
</file>

<file path=ppt/tags/tag102.xml><?xml version="1.0" encoding="utf-8"?>
<p:tagLst xmlns:p="http://schemas.openxmlformats.org/presentationml/2006/main">
  <p:tag name="YOO_CHATSHAPE_TYPE" val="YOO_CHATSHAPE_TITLE"/>
</p:tagLst>
</file>

<file path=ppt/tags/tag103.xml><?xml version="1.0" encoding="utf-8"?>
<p:tagLst xmlns:p="http://schemas.openxmlformats.org/presentationml/2006/main">
  <p:tag name="YOO_CHATSHAPE_TYPE" val="YOO_CHATSHAPE_IMAGE"/>
</p:tagLst>
</file>

<file path=ppt/tags/tag104.xml><?xml version="1.0" encoding="utf-8"?>
<p:tagLst xmlns:p="http://schemas.openxmlformats.org/presentationml/2006/main">
  <p:tag name="TAG_AIGCCREATORID" val="AIGC生成内容仅供参考-2025/9/17 11:10:46"/>
  <p:tag name="TAG_CHAPTER_ID" val="3"/>
  <p:tag name="TAG_CONTENT_TYPE" val="1标题1内容1图"/>
  <p:tag name="TAG_SECTION_ID" val="0"/>
  <p:tag name="YOO_CHATPAGE_TYPE" val="TAG_CHATPAGE_CONTENT"/>
  <p:tag name="YOO_CHATSHAPE_TITLE" val="基础互动功能的极致优化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05.xml><?xml version="1.0" encoding="utf-8"?>
<p:tagLst xmlns:p="http://schemas.openxmlformats.org/presentationml/2006/main">
  <p:tag name="YOO_CHATSHAPE_TYPE" val="YOO_CHATSHAPE_DECORATION"/>
</p:tagLst>
</file>

<file path=ppt/tags/tag106.xml><?xml version="1.0" encoding="utf-8"?>
<p:tagLst xmlns:p="http://schemas.openxmlformats.org/presentationml/2006/main">
  <p:tag name="YOO_CHATSHAPE_TYPE" val="YOO_CHATSHAPE_DECORATION"/>
</p:tagLst>
</file>

<file path=ppt/tags/tag107.xml><?xml version="1.0" encoding="utf-8"?>
<p:tagLst xmlns:p="http://schemas.openxmlformats.org/presentationml/2006/main">
  <p:tag name="YOO_CHATSHAPE_TYPE" val="YOO_CHATSHAPE_TITLE"/>
</p:tagLst>
</file>

<file path=ppt/tags/tag108.xml><?xml version="1.0" encoding="utf-8"?>
<p:tagLst xmlns:p="http://schemas.openxmlformats.org/presentationml/2006/main">
  <p:tag name="YOO_CHATSHAPE_TYPE" val="YOO_CHATSHAPE_CONTENT"/>
</p:tagLst>
</file>

<file path=ppt/tags/tag109.xml><?xml version="1.0" encoding="utf-8"?>
<p:tagLst xmlns:p="http://schemas.openxmlformats.org/presentationml/2006/main">
  <p:tag name="TAG_CONTENT_SUBINDEX" val="2"/>
  <p:tag name="YOO_CHATSHAPE_TYPE" val="YOO_CHATSHAPE_IMAGE"/>
</p:tagLst>
</file>

<file path=ppt/tags/tag110.xml><?xml version="1.0" encoding="utf-8"?>
<p:tagLst xmlns:p="http://schemas.openxmlformats.org/presentationml/2006/main">
  <p:tag name="TAG_CONTENT_SUBINDEX" val="1"/>
  <p:tag name="YOO_CHATSHAPE_TYPE" val="YOO_CHATSHAPE_IMAGE"/>
</p:tagLst>
</file>

<file path=ppt/tags/tag111.xml><?xml version="1.0" encoding="utf-8"?>
<p:tagLst xmlns:p="http://schemas.openxmlformats.org/presentationml/2006/main">
  <p:tag name="TAG_AIGCCREATORID" val="AIGC生成内容仅供参考-2025/9/17 11:10:46"/>
  <p:tag name="TAG_CHAPTER_ID" val="3"/>
  <p:tag name="TAG_CONTENT_TYPE" val="1标题1内容2图"/>
  <p:tag name="TAG_SECTION_ID" val="1"/>
  <p:tag name="YOO_CHATPAGE_TYPE" val="TAG_CHATPAGE_CONTENT"/>
  <p:tag name="YOO_CHATSHAPE_TITLE" val="社交关系网络的深度运营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12.xml><?xml version="1.0" encoding="utf-8"?>
<p:tagLst xmlns:p="http://schemas.openxmlformats.org/presentationml/2006/main">
  <p:tag name="KSO_WM_BEAUTIFY_FLAG" val=""/>
  <p:tag name="YOO_CHATSHAPE_TYPE" val="YOO_CHATSHAPE_TITLE"/>
</p:tagLst>
</file>

<file path=ppt/tags/tag113.xml><?xml version="1.0" encoding="utf-8"?>
<p:tagLst xmlns:p="http://schemas.openxmlformats.org/presentationml/2006/main">
  <p:tag name="KSO_WM_BEAUTIFY_FLAG" val=""/>
  <p:tag name="TAG_CHATSHAPE_SUBTITLE_TYPE" val="TAG_CHATSHAPE_SUBTITLE_ENGLISH"/>
  <p:tag name="YOO_CHATSHAPE_TYPE" val="YOO_CHATSHAPE_SUBTITLE"/>
</p:tagLst>
</file>

<file path=ppt/tags/tag114.xml><?xml version="1.0" encoding="utf-8"?>
<p:tagLst xmlns:p="http://schemas.openxmlformats.org/presentationml/2006/main">
  <p:tag name="TAG_CHATPAGE_CHAPTER" val="4"/>
  <p:tag name="YOO_CHATSHAPE_TYPE" val="YOO_CHATSHAPE_NUM"/>
</p:tagLst>
</file>

<file path=ppt/tags/tag115.xml><?xml version="1.0" encoding="utf-8"?>
<p:tagLst xmlns:p="http://schemas.openxmlformats.org/presentationml/2006/main">
  <p:tag name="TAG_AIGCCREATORID" val="AIGC生成内容仅供参考-2025/9/17 11:10:46"/>
  <p:tag name="TAG_CHAPTER_ID" val="4"/>
  <p:tag name="YOO_CHATPAGE_TYPE" val="TAG_CHATPAGE_CHAPTER"/>
  <p:tag name="YOO_CHATSHAPE_TITLE" val="核心功能：社群空间系统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16.xml><?xml version="1.0" encoding="utf-8"?>
<p:tagLst xmlns:p="http://schemas.openxmlformats.org/presentationml/2006/main">
  <p:tag name="YOO_CHATSHAPE_TYPE" val="YOO_CHATSHAPE_DECORATION"/>
</p:tagLst>
</file>

<file path=ppt/tags/tag117.xml><?xml version="1.0" encoding="utf-8"?>
<p:tagLst xmlns:p="http://schemas.openxmlformats.org/presentationml/2006/main">
  <p:tag name="YOO_CHATSHAPE_TYPE" val="YOO_CHATSHAPE_DECORATION"/>
</p:tagLst>
</file>

<file path=ppt/tags/tag118.xml><?xml version="1.0" encoding="utf-8"?>
<p:tagLst xmlns:p="http://schemas.openxmlformats.org/presentationml/2006/main">
  <p:tag name="YOO_CHATSHAPE_TYPE" val="YOO_CHATSHAPE_TITLE"/>
</p:tagLst>
</file>

<file path=ppt/tags/tag119.xml><?xml version="1.0" encoding="utf-8"?>
<p:tagLst xmlns:p="http://schemas.openxmlformats.org/presentationml/2006/main">
  <p:tag name="YOO_CHATSHAPE_TYPE" val="YOO_CHATSHAPE_CONTENT"/>
</p:tagLst>
</file>

<file path=ppt/tags/tag120.xml><?xml version="1.0" encoding="utf-8"?>
<p:tagLst xmlns:p="http://schemas.openxmlformats.org/presentationml/2006/main">
  <p:tag name="TAG_CONTENT_SUBINDEX" val="2"/>
  <p:tag name="YOO_CHATSHAPE_TYPE" val="YOO_CHATSHAPE_IMAGE"/>
</p:tagLst>
</file>

<file path=ppt/tags/tag121.xml><?xml version="1.0" encoding="utf-8"?>
<p:tagLst xmlns:p="http://schemas.openxmlformats.org/presentationml/2006/main">
  <p:tag name="TAG_CONTENT_SUBINDEX" val="1"/>
  <p:tag name="YOO_CHATSHAPE_TYPE" val="YOO_CHATSHAPE_IMAGE"/>
</p:tagLst>
</file>

<file path=ppt/tags/tag122.xml><?xml version="1.0" encoding="utf-8"?>
<p:tagLst xmlns:p="http://schemas.openxmlformats.org/presentationml/2006/main">
  <p:tag name="YOO_CHATSHAPE_TYPE" val="YOO_CHATSHAPE_DECORATION"/>
</p:tagLst>
</file>

<file path=ppt/tags/tag123.xml><?xml version="1.0" encoding="utf-8"?>
<p:tagLst xmlns:p="http://schemas.openxmlformats.org/presentationml/2006/main">
  <p:tag name="TAG_CONTENT_SUBINDEX" val="2"/>
  <p:tag name="YOO_CHATSHAPE_TYPE" val="YOO_CHATSHAPE_HIDDEN"/>
</p:tagLst>
</file>

<file path=ppt/tags/tag124.xml><?xml version="1.0" encoding="utf-8"?>
<p:tagLst xmlns:p="http://schemas.openxmlformats.org/presentationml/2006/main">
  <p:tag name="TAG_CONTENT_SUBINDEX" val="2"/>
  <p:tag name="YOO_CHATSHAPE_TYPE" val="YOO_CHATSHAPE_DECORATION"/>
</p:tagLst>
</file>

<file path=ppt/tags/tag125.xml><?xml version="1.0" encoding="utf-8"?>
<p:tagLst xmlns:p="http://schemas.openxmlformats.org/presentationml/2006/main">
  <p:tag name="TAG_CONTENT_SUBINDEX" val="2"/>
  <p:tag name="YOO_CHATSHAPE_TYPE" val="YOO_CHATSHAPE_DECORATION"/>
</p:tagLst>
</file>

<file path=ppt/tags/tag126.xml><?xml version="1.0" encoding="utf-8"?>
<p:tagLst xmlns:p="http://schemas.openxmlformats.org/presentationml/2006/main">
  <p:tag name="TAG_AIGCCREATORID" val="AIGC生成内容仅供参考-2025/9/17 11:10:46"/>
  <p:tag name="TAG_CHAPTER_ID" val="4"/>
  <p:tag name="TAG_CONTENT_TYPE" val="1标题1内容2图"/>
  <p:tag name="TAG_SECTION_ID" val="0"/>
  <p:tag name="YOO_CHATPAGE_TYPE" val="TAG_CHATPAGE_CONTENT"/>
  <p:tag name="YOO_CHATSHAPE_TITLE" val="多元小组类型的场景覆盖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27.xml><?xml version="1.0" encoding="utf-8"?>
<p:tagLst xmlns:p="http://schemas.openxmlformats.org/presentationml/2006/main">
  <p:tag name="YOO_CHATSHAPE_TYPE" val="YOO_CHATSHAPE_IMAGE"/>
</p:tagLst>
</file>

<file path=ppt/tags/tag128.xml><?xml version="1.0" encoding="utf-8"?>
<p:tagLst xmlns:p="http://schemas.openxmlformats.org/presentationml/2006/main">
  <p:tag name="YOO_CHATSHAPE_TYPE" val="YOO_CHATSHAPE_PAGEDECORATE"/>
</p:tagLst>
</file>

<file path=ppt/tags/tag129.xml><?xml version="1.0" encoding="utf-8"?>
<p:tagLst xmlns:p="http://schemas.openxmlformats.org/presentationml/2006/main">
  <p:tag name="YOO_CHATSHAPE_TYPE" val="YOO_CHATSHAPE_PAGEDECORATE"/>
</p:tagLst>
</file>

<file path=ppt/tags/tag130.xml><?xml version="1.0" encoding="utf-8"?>
<p:tagLst xmlns:p="http://schemas.openxmlformats.org/presentationml/2006/main">
  <p:tag name="TAG_CONTENT_SUBINDEX" val="1"/>
  <p:tag name="YOO_CHATSHAPE_TYPE" val="YOO_CHATSHAPE_HIDDEN"/>
</p:tagLst>
</file>

<file path=ppt/tags/tag131.xml><?xml version="1.0" encoding="utf-8"?>
<p:tagLst xmlns:p="http://schemas.openxmlformats.org/presentationml/2006/main">
  <p:tag name="YOO_CHATSHAPE_TYPE" val="YOO_CHATSHAPE_TITLE"/>
</p:tagLst>
</file>

<file path=ppt/tags/tag132.xml><?xml version="1.0" encoding="utf-8"?>
<p:tagLst xmlns:p="http://schemas.openxmlformats.org/presentationml/2006/main">
  <p:tag name="YOO_CHATSHAPE_TYPE" val="YOO_CHATSHAPE_CONTENT"/>
</p:tagLst>
</file>

<file path=ppt/tags/tag133.xml><?xml version="1.0" encoding="utf-8"?>
<p:tagLst xmlns:p="http://schemas.openxmlformats.org/presentationml/2006/main">
  <p:tag name="TAG_AIGCCREATORID" val="AIGC生成内容仅供参考-2025/9/17 11:10:46"/>
  <p:tag name="TAG_CHAPTER_ID" val="4"/>
  <p:tag name="TAG_CONTENT_TYPE" val="1标题1内容1图"/>
  <p:tag name="TAG_SECTION_ID" val="1"/>
  <p:tag name="YOO_CHATPAGE_TYPE" val="TAG_CHATPAGE_CONTENT"/>
  <p:tag name="YOO_CHATSHAPE_TITLE" val="小组运营的核心工具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34.xml><?xml version="1.0" encoding="utf-8"?>
<p:tagLst xmlns:p="http://schemas.openxmlformats.org/presentationml/2006/main">
  <p:tag name="KSO_WM_BEAUTIFY_FLAG" val=""/>
  <p:tag name="YOO_CHATSHAPE_TYPE" val="YOO_CHATSHAPE_TITLE"/>
</p:tagLst>
</file>

<file path=ppt/tags/tag135.xml><?xml version="1.0" encoding="utf-8"?>
<p:tagLst xmlns:p="http://schemas.openxmlformats.org/presentationml/2006/main">
  <p:tag name="KSO_WM_BEAUTIFY_FLAG" val=""/>
  <p:tag name="TAG_CHATSHAPE_SUBTITLE_TYPE" val="TAG_CHATSHAPE_SUBTITLE_ENGLISH"/>
  <p:tag name="YOO_CHATSHAPE_TYPE" val="YOO_CHATSHAPE_SUBTITLE"/>
</p:tagLst>
</file>

<file path=ppt/tags/tag136.xml><?xml version="1.0" encoding="utf-8"?>
<p:tagLst xmlns:p="http://schemas.openxmlformats.org/presentationml/2006/main">
  <p:tag name="TAG_CHATPAGE_CHAPTER" val="5"/>
  <p:tag name="YOO_CHATSHAPE_TYPE" val="YOO_CHATSHAPE_NUM"/>
</p:tagLst>
</file>

<file path=ppt/tags/tag137.xml><?xml version="1.0" encoding="utf-8"?>
<p:tagLst xmlns:p="http://schemas.openxmlformats.org/presentationml/2006/main">
  <p:tag name="TAG_AIGCCREATORID" val="AIGC生成内容仅供参考-2025/9/17 11:10:46"/>
  <p:tag name="TAG_CHAPTER_ID" val="5"/>
  <p:tag name="YOO_CHATPAGE_TYPE" val="TAG_CHATPAGE_CHAPTER"/>
  <p:tag name="YOO_CHATSHAPE_TITLE" val="特色增值服务：从数字到实体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38.xml><?xml version="1.0" encoding="utf-8"?>
<p:tagLst xmlns:p="http://schemas.openxmlformats.org/presentationml/2006/main">
  <p:tag name="PA" val="v5.2.12"/>
  <p:tag name="TAG_CONTENT_SUBINDEX" val="4"/>
  <p:tag name="YOO_CHATSHAPE_TYPE" val="YOO_CHATSHAPE_HIDDEN"/>
</p:tagLst>
</file>

<file path=ppt/tags/tag139.xml><?xml version="1.0" encoding="utf-8"?>
<p:tagLst xmlns:p="http://schemas.openxmlformats.org/presentationml/2006/main">
  <p:tag name="YOO_CHATSHAPE_TYPE" val="YOO_CHATSHAPE_DECORATION"/>
</p:tagLst>
</file>

<file path=ppt/tags/tag140.xml><?xml version="1.0" encoding="utf-8"?>
<p:tagLst xmlns:p="http://schemas.openxmlformats.org/presentationml/2006/main">
  <p:tag name="PA" val="v5.2.12"/>
  <p:tag name="YOO_CHATSHAPE_TYPE" val="YOO_CHATSHAPE_DECORATION"/>
</p:tagLst>
</file>

<file path=ppt/tags/tag141.xml><?xml version="1.0" encoding="utf-8"?>
<p:tagLst xmlns:p="http://schemas.openxmlformats.org/presentationml/2006/main">
  <p:tag name="PA" val="v5.2.12"/>
  <p:tag name="YOO_CHATSHAPE_TYPE" val="YOO_CHATSHAPE_DECORATION"/>
</p:tagLst>
</file>

<file path=ppt/tags/tag142.xml><?xml version="1.0" encoding="utf-8"?>
<p:tagLst xmlns:p="http://schemas.openxmlformats.org/presentationml/2006/main">
  <p:tag name="PA" val="v5.2.12"/>
  <p:tag name="TAG_CONTENT_SUBINDEX" val="1"/>
  <p:tag name="YOO_CHATSHAPE_TYPE" val="YOO_CHATSHAPE_HIDDEN"/>
</p:tagLst>
</file>

<file path=ppt/tags/tag143.xml><?xml version="1.0" encoding="utf-8"?>
<p:tagLst xmlns:p="http://schemas.openxmlformats.org/presentationml/2006/main">
  <p:tag name="PA" val="v5.2.12"/>
  <p:tag name="YOO_CHATSHAPE_TYPE" val="YOO_CHATSHAPE_IMAGE"/>
</p:tagLst>
</file>

<file path=ppt/tags/tag144.xml><?xml version="1.0" encoding="utf-8"?>
<p:tagLst xmlns:p="http://schemas.openxmlformats.org/presentationml/2006/main">
  <p:tag name="YOO_CHATSHAPE_TYPE" val="YOO_CHATSHAPE_TITLE"/>
</p:tagLst>
</file>

<file path=ppt/tags/tag145.xml><?xml version="1.0" encoding="utf-8"?>
<p:tagLst xmlns:p="http://schemas.openxmlformats.org/presentationml/2006/main">
  <p:tag name="YOO_CHATSHAPE_TYPE" val="YOO_CHATSHAPE_CONTENT"/>
</p:tagLst>
</file>

<file path=ppt/tags/tag146.xml><?xml version="1.0" encoding="utf-8"?>
<p:tagLst xmlns:p="http://schemas.openxmlformats.org/presentationml/2006/main">
  <p:tag name="TAG_AIGCCREATORID" val="AIGC生成内容仅供参考-2025/9/17 11:10:46"/>
  <p:tag name="TAG_CHAPTER_ID" val="5"/>
  <p:tag name="TAG_CONTENT_TYPE" val="1标题1内容1图"/>
  <p:tag name="TAG_SECTION_ID" val="0"/>
  <p:tag name="YOO_CHATPAGE_TYPE" val="TAG_CHATPAGE_CONTENT"/>
  <p:tag name="YOO_CHATSHAPE_TITLE" val="个性化实体衍生品服务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47.xml><?xml version="1.0" encoding="utf-8"?>
<p:tagLst xmlns:p="http://schemas.openxmlformats.org/presentationml/2006/main">
  <p:tag name="KSO_WM_BEAUTIFY_FLAG" val=""/>
  <p:tag name="YOO_CHATSHAPE_TYPE" val="YOO_CHATSHAPE_TITLE"/>
</p:tagLst>
</file>

<file path=ppt/tags/tag148.xml><?xml version="1.0" encoding="utf-8"?>
<p:tagLst xmlns:p="http://schemas.openxmlformats.org/presentationml/2006/main">
  <p:tag name="KSO_WM_BEAUTIFY_FLAG" val=""/>
  <p:tag name="TAG_CHATSHAPE_SUBTITLE_TYPE" val="TAG_CHATSHAPE_SUBTITLE_ENGLISH"/>
  <p:tag name="YOO_CHATSHAPE_TYPE" val="YOO_CHATSHAPE_SUBTITLE"/>
</p:tagLst>
</file>

<file path=ppt/tags/tag149.xml><?xml version="1.0" encoding="utf-8"?>
<p:tagLst xmlns:p="http://schemas.openxmlformats.org/presentationml/2006/main">
  <p:tag name="TAG_CHATPAGE_CHAPTER" val="6"/>
  <p:tag name="YOO_CHATSHAPE_TYPE" val="YOO_CHATSHAPE_NUM"/>
</p:tagLst>
</file>

<file path=ppt/tags/tag150.xml><?xml version="1.0" encoding="utf-8"?>
<p:tagLst xmlns:p="http://schemas.openxmlformats.org/presentationml/2006/main">
  <p:tag name="TAG_AIGCCREATORID" val="AIGC生成内容仅供参考-2025/9/17 11:10:46"/>
  <p:tag name="TAG_CHAPTER_ID" val="6"/>
  <p:tag name="YOO_CHATPAGE_TYPE" val="TAG_CHATPAGE_CHAPTER"/>
  <p:tag name="YOO_CHATSHAPE_TITLE" val="应用场景：赋能多元用户群体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51.xml><?xml version="1.0" encoding="utf-8"?>
<p:tagLst xmlns:p="http://schemas.openxmlformats.org/presentationml/2006/main">
  <p:tag name="YOO_CHATSHAPE_TYPE" val="YOO_CHATSHAPE_DECORATION"/>
</p:tagLst>
</file>

<file path=ppt/tags/tag152.xml><?xml version="1.0" encoding="utf-8"?>
<p:tagLst xmlns:p="http://schemas.openxmlformats.org/presentationml/2006/main">
  <p:tag name="YOO_CHATSHAPE_TYPE" val="YOO_CHATSHAPE_CONTENT"/>
</p:tagLst>
</file>

<file path=ppt/tags/tag153.xml><?xml version="1.0" encoding="utf-8"?>
<p:tagLst xmlns:p="http://schemas.openxmlformats.org/presentationml/2006/main">
  <p:tag name="YOO_CHATSHAPE_TYPE" val="YOO_CHATSHAPE_TITLE"/>
</p:tagLst>
</file>

<file path=ppt/tags/tag154.xml><?xml version="1.0" encoding="utf-8"?>
<p:tagLst xmlns:p="http://schemas.openxmlformats.org/presentationml/2006/main">
  <p:tag name="YOO_CHATSHAPE_TYPE" val="YOO_CHATSHAPE_IMAGE"/>
</p:tagLst>
</file>

<file path=ppt/tags/tag155.xml><?xml version="1.0" encoding="utf-8"?>
<p:tagLst xmlns:p="http://schemas.openxmlformats.org/presentationml/2006/main">
  <p:tag name="ISLIDE.ICON" val="#145664;#16955;"/>
  <p:tag name="TAG_AIGCCREATORID" val="AIGC生成内容仅供参考-2025/9/17 11:10:46"/>
  <p:tag name="TAG_CHAPTER_ID" val="6"/>
  <p:tag name="TAG_CONTENT_TYPE" val="1标题1内容1图"/>
  <p:tag name="TAG_SECTION_ID" val="0"/>
  <p:tag name="YOO_CHATPAGE_TYPE" val="TAG_CHATPAGE_CONTENT"/>
  <p:tag name="YOO_CHATSHAPE_TITLE" val="内容创作者的私域解决方案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56.xml><?xml version="1.0" encoding="utf-8"?>
<p:tagLst xmlns:p="http://schemas.openxmlformats.org/presentationml/2006/main">
  <p:tag name="TAG_CONTENT_SUBINDEX" val="1"/>
  <p:tag name="YOO_CHATSHAPE_TYPE" val="YOO_CHATSHAPE_HIDDEN"/>
</p:tagLst>
</file>

<file path=ppt/tags/tag157.xml><?xml version="1.0" encoding="utf-8"?>
<p:tagLst xmlns:p="http://schemas.openxmlformats.org/presentationml/2006/main">
  <p:tag name="YOO_CHATSHAPE_TYPE" val="YOO_CHATSHAPE_TITLE"/>
</p:tagLst>
</file>

<file path=ppt/tags/tag158.xml><?xml version="1.0" encoding="utf-8"?>
<p:tagLst xmlns:p="http://schemas.openxmlformats.org/presentationml/2006/main">
  <p:tag name="YOO_CHATSHAPE_TYPE" val="YOO_CHATSHAPE_CONTENT"/>
</p:tagLst>
</file>

<file path=ppt/tags/tag159.xml><?xml version="1.0" encoding="utf-8"?>
<p:tagLst xmlns:p="http://schemas.openxmlformats.org/presentationml/2006/main">
  <p:tag name="YOO_CHATSHAPE_TYPE" val="YOO_CHATSHAPE_WORDCLOUD"/>
</p:tagLst>
</file>

<file path=ppt/tags/tag160.xml><?xml version="1.0" encoding="utf-8"?>
<p:tagLst xmlns:p="http://schemas.openxmlformats.org/presentationml/2006/main">
  <p:tag name="TAG_AIGCCREATORID" val="AIGC生成内容仅供参考-2025/9/17 11:10:46"/>
  <p:tag name="TAG_CHAPTER_ID" val="6"/>
  <p:tag name="TAG_CONTENT_TYPE" val="1标题1内容1图"/>
  <p:tag name="TAG_SECTION_ID" val="1"/>
  <p:tag name="YOO_CHATPAGE_TYPE" val="TAG_CHATPAGE_CONTENT"/>
  <p:tag name="YOO_CHATSHAPE_TITLE" val="企业与机构的内外协同平台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61.xml><?xml version="1.0" encoding="utf-8"?>
<p:tagLst xmlns:p="http://schemas.openxmlformats.org/presentationml/2006/main">
  <p:tag name="YOO_CHATSHAPE_TYPE" val="YOO_CHATSHAPE_DECORATION"/>
</p:tagLst>
</file>

<file path=ppt/tags/tag162.xml><?xml version="1.0" encoding="utf-8"?>
<p:tagLst xmlns:p="http://schemas.openxmlformats.org/presentationml/2006/main">
  <p:tag name="YOO_CHATSHAPE_TYPE" val="YOO_CHATSHAPE_IMAGE"/>
</p:tagLst>
</file>

<file path=ppt/tags/tag163.xml><?xml version="1.0" encoding="utf-8"?>
<p:tagLst xmlns:p="http://schemas.openxmlformats.org/presentationml/2006/main">
  <p:tag name="YOO_CHATSHAPE_TYPE" val="YOO_CHATSHAPE_DECORATION"/>
</p:tagLst>
</file>

<file path=ppt/tags/tag164.xml><?xml version="1.0" encoding="utf-8"?>
<p:tagLst xmlns:p="http://schemas.openxmlformats.org/presentationml/2006/main">
  <p:tag name="YOO_CHATSHAPE_TYPE" val="YOO_CHATSHAPE_PAGEDECORATE"/>
</p:tagLst>
</file>

<file path=ppt/tags/tag165.xml><?xml version="1.0" encoding="utf-8"?>
<p:tagLst xmlns:p="http://schemas.openxmlformats.org/presentationml/2006/main">
  <p:tag name="YOO_CHATSHAPE_TYPE" val="YOO_CHATSHAPE_CONTENT"/>
</p:tagLst>
</file>

<file path=ppt/tags/tag166.xml><?xml version="1.0" encoding="utf-8"?>
<p:tagLst xmlns:p="http://schemas.openxmlformats.org/presentationml/2006/main">
  <p:tag name="YOO_CHATSHAPE_TYPE" val="YOO_CHATSHAPE_TITLE"/>
</p:tagLst>
</file>

<file path=ppt/tags/tag167.xml><?xml version="1.0" encoding="utf-8"?>
<p:tagLst xmlns:p="http://schemas.openxmlformats.org/presentationml/2006/main">
  <p:tag name="TAG_AIGCCREATORID" val="AIGC生成内容仅供参考-2025/9/17 11:10:46"/>
  <p:tag name="TAG_CHAPTER_ID" val="6"/>
  <p:tag name="TAG_CONTENT_TYPE" val="1标题1内容1图"/>
  <p:tag name="TAG_SECTION_ID" val="2"/>
  <p:tag name="YOO_CHATPAGE_TYPE" val="TAG_CHATPAGE_CONTENT"/>
  <p:tag name="YOO_CHATSHAPE_TITLE" val="家庭与兴趣社群的最佳选择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68.xml><?xml version="1.0" encoding="utf-8"?>
<p:tagLst xmlns:p="http://schemas.openxmlformats.org/presentationml/2006/main">
  <p:tag name="KSO_WM_BEAUTIFY_FLAG" val=""/>
  <p:tag name="YOO_CHATSHAPE_TYPE" val="YOO_CHATSHAPE_TITLE"/>
</p:tagLst>
</file>

<file path=ppt/tags/tag169.xml><?xml version="1.0" encoding="utf-8"?>
<p:tagLst xmlns:p="http://schemas.openxmlformats.org/presentationml/2006/main">
  <p:tag name="KSO_WM_BEAUTIFY_FLAG" val=""/>
  <p:tag name="TAG_CHATSHAPE_SUBTITLE_TYPE" val="TAG_CHATSHAPE_SUBTITLE_ENGLISH"/>
  <p:tag name="YOO_CHATSHAPE_TYPE" val="YOO_CHATSHAPE_SUBTITLE"/>
</p:tagLst>
</file>

<file path=ppt/tags/tag170.xml><?xml version="1.0" encoding="utf-8"?>
<p:tagLst xmlns:p="http://schemas.openxmlformats.org/presentationml/2006/main">
  <p:tag name="TAG_CHATPAGE_CHAPTER" val="7"/>
  <p:tag name="YOO_CHATSHAPE_TYPE" val="YOO_CHATSHAPE_NUM"/>
</p:tagLst>
</file>

<file path=ppt/tags/tag171.xml><?xml version="1.0" encoding="utf-8"?>
<p:tagLst xmlns:p="http://schemas.openxmlformats.org/presentationml/2006/main">
  <p:tag name="TAG_AIGCCREATORID" val="AIGC生成内容仅供参考-2025/9/17 11:10:46"/>
  <p:tag name="TAG_CHAPTER_ID" val="7"/>
  <p:tag name="YOO_CHATPAGE_TYPE" val="TAG_CHATPAGE_CHAPTER"/>
  <p:tag name="YOO_CHATSHAPE_TITLE" val="未来愿景：重新定义连接方式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72.xml><?xml version="1.0" encoding="utf-8"?>
<p:tagLst xmlns:p="http://schemas.openxmlformats.org/presentationml/2006/main">
  <p:tag name="YOO_CHATSHAPE_TYPE" val="YOO_CHATSHAPE_DECORATION"/>
</p:tagLst>
</file>

<file path=ppt/tags/tag173.xml><?xml version="1.0" encoding="utf-8"?>
<p:tagLst xmlns:p="http://schemas.openxmlformats.org/presentationml/2006/main">
  <p:tag name="YOO_CHATSHAPE_TYPE" val="YOO_CHATSHAPE_DECORATION"/>
</p:tagLst>
</file>

<file path=ppt/tags/tag174.xml><?xml version="1.0" encoding="utf-8"?>
<p:tagLst xmlns:p="http://schemas.openxmlformats.org/presentationml/2006/main">
  <p:tag name="YOO_CHATSHAPE_TYPE" val="YOO_CHATSHAPE_DECORATION"/>
</p:tagLst>
</file>

<file path=ppt/tags/tag175.xml><?xml version="1.0" encoding="utf-8"?>
<p:tagLst xmlns:p="http://schemas.openxmlformats.org/presentationml/2006/main">
  <p:tag name="YOO_CHATSHAPE_TYPE" val="YOO_CHATSHAPE_TITLE"/>
</p:tagLst>
</file>

<file path=ppt/tags/tag176.xml><?xml version="1.0" encoding="utf-8"?>
<p:tagLst xmlns:p="http://schemas.openxmlformats.org/presentationml/2006/main">
  <p:tag name="YOO_CHATSHAPE_TYPE" val="YOO_CHATSHAPE_CONTENT"/>
</p:tagLst>
</file>

<file path=ppt/tags/tag177.xml><?xml version="1.0" encoding="utf-8"?>
<p:tagLst xmlns:p="http://schemas.openxmlformats.org/presentationml/2006/main">
  <p:tag name="YOO_CHATSHAPE_TYPE" val="YOO_CHATSHAPE_IMAGE"/>
</p:tagLst>
</file>

<file path=ppt/tags/tag178.xml><?xml version="1.0" encoding="utf-8"?>
<p:tagLst xmlns:p="http://schemas.openxmlformats.org/presentationml/2006/main">
  <p:tag name="TAG_AIGCCREATORID" val="AIGC生成内容仅供参考-2025/9/17 11:10:46"/>
  <p:tag name="TAG_CHAPTER_ID" val="7"/>
  <p:tag name="TAG_CONTENT_TYPE" val="1标题1内容1图"/>
  <p:tag name="TAG_SECTION_ID" val="0"/>
  <p:tag name="YOO_CHATPAGE_TYPE" val="TAG_CHATPAGE_CONTENT"/>
  <p:tag name="YOO_CHATSHAPE_TITLE" val="平台价值主张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79.xml><?xml version="1.0" encoding="utf-8"?>
<p:tagLst xmlns:p="http://schemas.openxmlformats.org/presentationml/2006/main">
  <p:tag name="TAG_CONTENT_SUBINDEX" val="3"/>
  <p:tag name="YOO_CHATSHAPE_TYPE" val="YOO_CHATSHAPE_IMAGE"/>
</p:tagLst>
</file>

<file path=ppt/tags/tag180.xml><?xml version="1.0" encoding="utf-8"?>
<p:tagLst xmlns:p="http://schemas.openxmlformats.org/presentationml/2006/main">
  <p:tag name="TAG_CONTENT_SUBINDEX" val="2"/>
  <p:tag name="YOO_CHATSHAPE_TYPE" val="YOO_CHATSHAPE_IMAGE"/>
</p:tagLst>
</file>

<file path=ppt/tags/tag181.xml><?xml version="1.0" encoding="utf-8"?>
<p:tagLst xmlns:p="http://schemas.openxmlformats.org/presentationml/2006/main">
  <p:tag name="TAG_CONTENT_SUBINDEX" val="1"/>
  <p:tag name="YOO_CHATSHAPE_TYPE" val="YOO_CHATSHAPE_IMAGE"/>
</p:tagLst>
</file>

<file path=ppt/tags/tag182.xml><?xml version="1.0" encoding="utf-8"?>
<p:tagLst xmlns:p="http://schemas.openxmlformats.org/presentationml/2006/main">
  <p:tag name="YOO_CHATSHAPE_TYPE" val="YOO_CHATSHAPE_DECORATION"/>
</p:tagLst>
</file>

<file path=ppt/tags/tag183.xml><?xml version="1.0" encoding="utf-8"?>
<p:tagLst xmlns:p="http://schemas.openxmlformats.org/presentationml/2006/main">
  <p:tag name="YOO_CHATSHAPE_TYPE" val="YOO_CHATSHAPE_TITLE"/>
</p:tagLst>
</file>

<file path=ppt/tags/tag184.xml><?xml version="1.0" encoding="utf-8"?>
<p:tagLst xmlns:p="http://schemas.openxmlformats.org/presentationml/2006/main">
  <p:tag name="YOO_CHATSHAPE_TYPE" val="YOO_CHATSHAPE_CONTENT"/>
</p:tagLst>
</file>

<file path=ppt/tags/tag185.xml><?xml version="1.0" encoding="utf-8"?>
<p:tagLst xmlns:p="http://schemas.openxmlformats.org/presentationml/2006/main">
  <p:tag name="YOO_CHATSHAPE_TYPE" val="YOO_CHATSHAPE_DECORATION"/>
</p:tagLst>
</file>

<file path=ppt/tags/tag186.xml><?xml version="1.0" encoding="utf-8"?>
<p:tagLst xmlns:p="http://schemas.openxmlformats.org/presentationml/2006/main">
  <p:tag name="TAG_AIGCCREATORID" val="AIGC生成内容仅供参考-2025/9/17 11:10:46"/>
  <p:tag name="TAG_CHAPTER_ID" val="7"/>
  <p:tag name="TAG_CONTENT_TYPE" val="1标题1内容3图"/>
  <p:tag name="TAG_SECTION_ID" val="1"/>
  <p:tag name="YOO_CHATPAGE_TYPE" val="TAG_CHATPAGE_CONTENT"/>
  <p:tag name="YOO_CHATSHAPE_TITLE" val="行业变革展望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87.xml><?xml version="1.0" encoding="utf-8"?>
<p:tagLst xmlns:p="http://schemas.openxmlformats.org/presentationml/2006/main">
  <p:tag name="YOO_CHATSHAPE_AUTHOR" val="尤小优"/>
  <p:tag name="YOO_CHATSHAPE_TYPE" val="YOO_CHATSHAPE_AUTHOR"/>
</p:tagLst>
</file>

<file path=ppt/tags/tag188.xml><?xml version="1.0" encoding="utf-8"?>
<p:tagLst xmlns:p="http://schemas.openxmlformats.org/presentationml/2006/main">
  <p:tag name="YOO_CHATSHAPE_TYPE" val="YOO_CHATSHAPE_TITLE"/>
</p:tagLst>
</file>

<file path=ppt/tags/tag189.xml><?xml version="1.0" encoding="utf-8"?>
<p:tagLst xmlns:p="http://schemas.openxmlformats.org/presentationml/2006/main">
  <p:tag name="YOO_CHATSHAPE_TYPE" val="YOO_CHATSHAPE_SUBTITLE"/>
</p:tagLst>
</file>

<file path=ppt/tags/tag190.xml><?xml version="1.0" encoding="utf-8"?>
<p:tagLst xmlns:p="http://schemas.openxmlformats.org/presentationml/2006/main">
  <p:tag name="YOO_CHATSHAPE_TYPE" val="YOO_CHATSHAPE_DATE"/>
</p:tagLst>
</file>

<file path=ppt/tags/tag191.xml><?xml version="1.0" encoding="utf-8"?>
<p:tagLst xmlns:p="http://schemas.openxmlformats.org/presentationml/2006/main">
  <p:tag name="TAG_AIGCCREATORID" val="AIGC生成内容仅供参考-2025/9/17 11:10:46"/>
  <p:tag name="YOO_CHATPAGE_TYPE" val="TAG_CHATPAGE_END"/>
  <p:tag name="YOO_CHATSHAPE_TITLE" val="Thank You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92.xml><?xml version="1.0" encoding="utf-8"?>
<p:tagLst xmlns:p="http://schemas.openxmlformats.org/presentationml/2006/main">
  <p:tag name="TAG_AIGCCREATORID" val="AIGC生成内容仅供参考-2025/9/17 11:09:41"/>
  <p:tag name="TAG_CHATPAGE_CATALOG" val="痛点与机遇：内容社交一体化的必然趋势、产品总览：一体两翼的架构设计、核心功能：专业内容引擎、核心功能：社交互动体系、核心功能：社群空间系统、特色增值服务：从数字到实体、应用场景：赋能多元用户群体、未来愿景：重新定义连接方式"/>
  <p:tag name="TAG_PPT_THEMETITLE" val="破界融合：顶级内容平台与社交生态的创见未来"/>
  <p:tag name="TAG_PPT_THEMEWORD" val="破界融合：顶级内容平台与社交生态的创见未来"/>
  <p:tag name="TAG_PRESENTATION_STYLE" val="商务"/>
  <p:tag name="TAG_PRESENTATION_TEMPLATE" val="{&quot;image&quot;:&quot;&quot;,&quot;sub_images&quot;:[],&quot;title&quot;:&quot;&quot;,&quot;style&quot;:&quot;商务&quot;,&quot;template_type&quot;:&quot;插图&quot;,&quot;isVector&quot;:false,&quot;color&quot;:&quot;紫色&quot;,&quot;colorList&quot;:[&quot;#000000&quot;,&quot;#FFFFFF&quot;,&quot;#FFFFFF&quot;,&quot;#000000&quot;,&quot;#6666FF&quot;,&quot;#ED7D31&quot;,&quot;#9966FF&quot;,&quot;#9999FF&quot;,&quot;#CC66FF&quot;,&quot;#9900FF&quot;,&quot;#0563C1&quot;,&quot;#954F72&quot;],&quot;scene&quot;:&quot;&quot;,&quot;group&quot;:&quot;group_6&quot;,&quot;cover_id&quot;:&quot;Jezs5xnWhVqJ&quot;,&quot;end_id&quot;:&quot;2V6s4KBvpQ93&quot;,&quot;catalog_id&quot;:&quot;bZHVUKAGj3aK&quot;,&quot;chapter_id&quot;:&quot;AXp4Za99cgPJ&quot;,&quot;content_ids&quot;:[],&quot;picture_url&quot;:&quot;&quot;,&quot;isuse&quot;:false,&quot;theme_colors&quot;:[],&quot;company&quot;:&quot;&quot;,&quot;logo_left&quot;:false,&quot;logoLight&quot;:&quot;&quot;,&quot;logoDark&quot;:&quot;&quot;,&quot;school&quot;:&quot;&quot;,&quot;isCollect&quot;:false,&quot;data_id&quot;:&quot;&quot;,&quot;userName&quot;:&quot;&quot;,&quot;authorName&quot;:&quot;&quot;,&quot;json&quot;:&quot;&quot;,&quot;index&quot;:0}"/>
  <p:tag name="YOO_PROTECTION_DATA" val="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FFFFFF"/>
      </a:dk2>
      <a:lt2>
        <a:srgbClr val="000000"/>
      </a:lt2>
      <a:accent1>
        <a:srgbClr val="6666FF"/>
      </a:accent1>
      <a:accent2>
        <a:srgbClr val="ED7D31"/>
      </a:accent2>
      <a:accent3>
        <a:srgbClr val="9966FF"/>
      </a:accent3>
      <a:accent4>
        <a:srgbClr val="9999FF"/>
      </a:accent4>
      <a:accent5>
        <a:srgbClr val="CC66FF"/>
      </a:accent5>
      <a:accent6>
        <a:srgbClr val="9900FF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等线 Light" panose="0211000402020202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等线" panose="0211000402020202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_rels/item4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4.xml" /></Relationships>
</file>

<file path=customXml/_rels/item5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5.xml" /></Relationships>
</file>

<file path=customXml/_rels/item6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6.xml" /></Relationships>
</file>

<file path=customXml/_rels/item7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7.xml" /></Relationships>
</file>

<file path=customXml/_rels/item8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8.xml" /></Relationships>
</file>

<file path=customXml/_rels/item9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9.xml" /></Relationships>
</file>

<file path=customXml/_rels/item10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0.xml" /></Relationships>
</file>

<file path=customXml/_rels/item1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1.xml" /></Relationships>
</file>

<file path=customXml/_rels/item1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2.xml" /></Relationships>
</file>

<file path=customXml/_rels/item1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3.xml" /></Relationships>
</file>

<file path=customXml/_rels/item14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4.xml" /></Relationships>
</file>

<file path=customXml/_rels/item15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5.xml" /></Relationships>
</file>

<file path=customXml/_rels/item16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6.xml" /></Relationships>
</file>

<file path=customXml/_rels/item17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7.xml" /></Relationships>
</file>

<file path=customXml/_rels/item18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8.xml" /></Relationships>
</file>

<file path=customXml/_rels/item19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9.xml" /></Relationships>
</file>

<file path=customXml/_rels/item20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0.xml" /></Relationships>
</file>

<file path=customXml/_rels/item2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1.xml" /></Relationships>
</file>

<file path=customXml/_rels/item2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2.xml" /></Relationships>
</file>

<file path=customXml/_rels/item2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3.xml" /></Relationships>
</file>

<file path=customXml/_rels/item24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4.xml" /></Relationships>
</file>

<file path=customXml/_rels/item25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5.xml" /></Relationships>
</file>

<file path=customXml/_rels/item26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6.xml" /></Relationships>
</file>

<file path=customXml/_rels/item27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7.xml" /></Relationships>
</file>

<file path=customXml/_rels/item28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8.xml" /></Relationships>
</file>

<file path=customXml/_rels/item29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9.xml" /></Relationships>
</file>

<file path=customXml/_rels/item30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0.xml" /></Relationships>
</file>

<file path=customXml/item1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3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4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5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6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7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8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9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0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1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2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3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4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5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6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7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8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9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0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1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2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3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4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5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6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7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8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9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30.xml><?xml version="1.0" encoding="utf-8"?>
<yoo_protection_data>\u007b\u0022\u0049\u0044\u0022\u003a\u0022\u0031\u0032\u0062\u0030\u0061\u0063\u0062\u0037\u0061\u0031\u0032\u0064\u0034\u0065\u0062\u0035\u0038\u0034\u0065\u0033\u0030\u0062\u0039\u0031\u0037\u0039\u0034\u0034\u0036\u0061\u0039\u0066\u0022\u002c\u0022\u0054\u0069\u006d\u0065\u0022\u003a\u0022\u0032\u0030\u0032\u0035\u002f\u0030\u0039\u002f\u0031\u0037\u0020\u0031\u0031\u003a\u0031\u0030\u003a\u0034\u0037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Props1.xml><?xml version="1.0" encoding="utf-8"?>
<ds:datastoreItem xmlns:ds="http://schemas.openxmlformats.org/officeDocument/2006/customXml" ds:itemID="{AD69FC98-6B44-452F-B418-5743C924416F}">
  <ds:schemaRefs/>
</ds:datastoreItem>
</file>

<file path=customXml/itemProps2.xml><?xml version="1.0" encoding="utf-8"?>
<ds:datastoreItem xmlns:ds="http://schemas.openxmlformats.org/officeDocument/2006/customXml" ds:itemID="{AC30BC8E-BE45-413E-BA5F-7084F0360855}">
  <ds:schemaRefs/>
</ds:datastoreItem>
</file>

<file path=customXml/itemProps3.xml><?xml version="1.0" encoding="utf-8"?>
<ds:datastoreItem xmlns:ds="http://schemas.openxmlformats.org/officeDocument/2006/customXml" ds:itemID="{0809045B-797E-44FE-A867-2A381EA364A6}">
  <ds:schemaRefs/>
</ds:datastoreItem>
</file>

<file path=customXml/itemProps4.xml><?xml version="1.0" encoding="utf-8"?>
<ds:datastoreItem xmlns:ds="http://schemas.openxmlformats.org/officeDocument/2006/customXml" ds:itemID="{C50970C5-E534-4497-ADA2-A91E8908B629}">
  <ds:schemaRefs/>
</ds:datastoreItem>
</file>

<file path=customXml/itemProps5.xml><?xml version="1.0" encoding="utf-8"?>
<ds:datastoreItem xmlns:ds="http://schemas.openxmlformats.org/officeDocument/2006/customXml" ds:itemID="{986136AF-458F-4FD9-93D2-8A7E739AF3CE}">
  <ds:schemaRefs/>
</ds:datastoreItem>
</file>

<file path=customXml/itemProps6.xml><?xml version="1.0" encoding="utf-8"?>
<ds:datastoreItem xmlns:ds="http://schemas.openxmlformats.org/officeDocument/2006/customXml" ds:itemID="{172F59E5-5870-4D39-9D9B-3A4269C5D249}">
  <ds:schemaRefs/>
</ds:datastoreItem>
</file>

<file path=customXml/itemProps7.xml><?xml version="1.0" encoding="utf-8"?>
<ds:datastoreItem xmlns:ds="http://schemas.openxmlformats.org/officeDocument/2006/customXml" ds:itemID="{BFBBABB5-DAC9-42B8-824B-11E17870B03B}">
  <ds:schemaRefs/>
</ds:datastoreItem>
</file>

<file path=customXml/itemProps8.xml><?xml version="1.0" encoding="utf-8"?>
<ds:datastoreItem xmlns:ds="http://schemas.openxmlformats.org/officeDocument/2006/customXml" ds:itemID="{72F72064-0AA3-4CC5-B793-56D2032DC912}">
  <ds:schemaRefs/>
</ds:datastoreItem>
</file>

<file path=customXml/itemProps9.xml><?xml version="1.0" encoding="utf-8"?>
<ds:datastoreItem xmlns:ds="http://schemas.openxmlformats.org/officeDocument/2006/customXml" ds:itemID="{F9CE72B4-69D0-4B6F-B94F-96A3910D20D8}">
  <ds:schemaRefs/>
</ds:datastoreItem>
</file>

<file path=customXml/itemProps10.xml><?xml version="1.0" encoding="utf-8"?>
<ds:datastoreItem xmlns:ds="http://schemas.openxmlformats.org/officeDocument/2006/customXml" ds:itemID="{595C9BA0-2F1A-4540-BA74-932AD721F9FF}">
  <ds:schemaRefs/>
</ds:datastoreItem>
</file>

<file path=customXml/itemProps11.xml><?xml version="1.0" encoding="utf-8"?>
<ds:datastoreItem xmlns:ds="http://schemas.openxmlformats.org/officeDocument/2006/customXml" ds:itemID="{B4F4B5F4-9B4E-435A-AD2D-F18CEDF3FAD4}">
  <ds:schemaRefs/>
</ds:datastoreItem>
</file>

<file path=customXml/itemProps12.xml><?xml version="1.0" encoding="utf-8"?>
<ds:datastoreItem xmlns:ds="http://schemas.openxmlformats.org/officeDocument/2006/customXml" ds:itemID="{1A968D2E-3AAD-425E-BB93-B70C26285664}">
  <ds:schemaRefs/>
</ds:datastoreItem>
</file>

<file path=customXml/itemProps13.xml><?xml version="1.0" encoding="utf-8"?>
<ds:datastoreItem xmlns:ds="http://schemas.openxmlformats.org/officeDocument/2006/customXml" ds:itemID="{0D92EF5D-76C5-4E41-BEBB-915BF05DC8DF}">
  <ds:schemaRefs/>
</ds:datastoreItem>
</file>

<file path=customXml/itemProps14.xml><?xml version="1.0" encoding="utf-8"?>
<ds:datastoreItem xmlns:ds="http://schemas.openxmlformats.org/officeDocument/2006/customXml" ds:itemID="{067C004D-B0B2-496A-ADA8-99CEE40120B9}">
  <ds:schemaRefs/>
</ds:datastoreItem>
</file>

<file path=customXml/itemProps15.xml><?xml version="1.0" encoding="utf-8"?>
<ds:datastoreItem xmlns:ds="http://schemas.openxmlformats.org/officeDocument/2006/customXml" ds:itemID="{91FF02B9-5462-436D-8E7F-7C575E0AB368}">
  <ds:schemaRefs/>
</ds:datastoreItem>
</file>

<file path=customXml/itemProps16.xml><?xml version="1.0" encoding="utf-8"?>
<ds:datastoreItem xmlns:ds="http://schemas.openxmlformats.org/officeDocument/2006/customXml" ds:itemID="{7D5C283E-3F97-488C-907B-FB0672E86F1B}">
  <ds:schemaRefs/>
</ds:datastoreItem>
</file>

<file path=customXml/itemProps17.xml><?xml version="1.0" encoding="utf-8"?>
<ds:datastoreItem xmlns:ds="http://schemas.openxmlformats.org/officeDocument/2006/customXml" ds:itemID="{72AFEB50-75FB-4544-B151-B8E10C6BDA90}">
  <ds:schemaRefs/>
</ds:datastoreItem>
</file>

<file path=customXml/itemProps18.xml><?xml version="1.0" encoding="utf-8"?>
<ds:datastoreItem xmlns:ds="http://schemas.openxmlformats.org/officeDocument/2006/customXml" ds:itemID="{2182DD25-A506-4558-87F0-9D0E5E6E714A}">
  <ds:schemaRefs/>
</ds:datastoreItem>
</file>

<file path=customXml/itemProps19.xml><?xml version="1.0" encoding="utf-8"?>
<ds:datastoreItem xmlns:ds="http://schemas.openxmlformats.org/officeDocument/2006/customXml" ds:itemID="{DF38A5FC-35C1-4C20-8BA3-C5627535D6E8}">
  <ds:schemaRefs/>
</ds:datastoreItem>
</file>

<file path=customXml/itemProps20.xml><?xml version="1.0" encoding="utf-8"?>
<ds:datastoreItem xmlns:ds="http://schemas.openxmlformats.org/officeDocument/2006/customXml" ds:itemID="{150354F5-2FAA-48DA-AE8A-FAADDEF2D0D0}">
  <ds:schemaRefs/>
</ds:datastoreItem>
</file>

<file path=customXml/itemProps21.xml><?xml version="1.0" encoding="utf-8"?>
<ds:datastoreItem xmlns:ds="http://schemas.openxmlformats.org/officeDocument/2006/customXml" ds:itemID="{573B2908-196E-46C6-8BEF-A64B236065DF}">
  <ds:schemaRefs/>
</ds:datastoreItem>
</file>

<file path=customXml/itemProps22.xml><?xml version="1.0" encoding="utf-8"?>
<ds:datastoreItem xmlns:ds="http://schemas.openxmlformats.org/officeDocument/2006/customXml" ds:itemID="{B3D0D3A5-3B04-4972-BB61-25138326A2E5}">
  <ds:schemaRefs/>
</ds:datastoreItem>
</file>

<file path=customXml/itemProps23.xml><?xml version="1.0" encoding="utf-8"?>
<ds:datastoreItem xmlns:ds="http://schemas.openxmlformats.org/officeDocument/2006/customXml" ds:itemID="{075A37B0-6CC8-41A6-8168-F71D5BD24D2E}">
  <ds:schemaRefs/>
</ds:datastoreItem>
</file>

<file path=customXml/itemProps24.xml><?xml version="1.0" encoding="utf-8"?>
<ds:datastoreItem xmlns:ds="http://schemas.openxmlformats.org/officeDocument/2006/customXml" ds:itemID="{02D16764-77A6-4E7E-AE3F-EFE2B35FB3E7}">
  <ds:schemaRefs/>
</ds:datastoreItem>
</file>

<file path=customXml/itemProps25.xml><?xml version="1.0" encoding="utf-8"?>
<ds:datastoreItem xmlns:ds="http://schemas.openxmlformats.org/officeDocument/2006/customXml" ds:itemID="{8F76040B-D6B6-4D9C-9F37-5EFACEE00308}">
  <ds:schemaRefs/>
</ds:datastoreItem>
</file>

<file path=customXml/itemProps26.xml><?xml version="1.0" encoding="utf-8"?>
<ds:datastoreItem xmlns:ds="http://schemas.openxmlformats.org/officeDocument/2006/customXml" ds:itemID="{3BD91CD2-3CCB-41EF-8A3F-DDB4745035AD}">
  <ds:schemaRefs/>
</ds:datastoreItem>
</file>

<file path=customXml/itemProps27.xml><?xml version="1.0" encoding="utf-8"?>
<ds:datastoreItem xmlns:ds="http://schemas.openxmlformats.org/officeDocument/2006/customXml" ds:itemID="{40333A68-5088-4405-BEFD-58D5C79ECEDB}">
  <ds:schemaRefs/>
</ds:datastoreItem>
</file>

<file path=customXml/itemProps28.xml><?xml version="1.0" encoding="utf-8"?>
<ds:datastoreItem xmlns:ds="http://schemas.openxmlformats.org/officeDocument/2006/customXml" ds:itemID="{424FDCD6-534A-478E-861C-EA558586F003}">
  <ds:schemaRefs/>
</ds:datastoreItem>
</file>

<file path=customXml/itemProps29.xml><?xml version="1.0" encoding="utf-8"?>
<ds:datastoreItem xmlns:ds="http://schemas.openxmlformats.org/officeDocument/2006/customXml" ds:itemID="{3F5D24CB-FD35-466C-B2D8-896959D6B222}">
  <ds:schemaRefs/>
</ds:datastoreItem>
</file>

<file path=customXml/itemProps30.xml><?xml version="1.0" encoding="utf-8"?>
<ds:datastoreItem xmlns:ds="http://schemas.openxmlformats.org/officeDocument/2006/customXml" ds:itemID="{5B34B303-42C0-47D4-BCE0-A24CF8F2F5F6}">
  <ds:schemaRefs/>
</ds:datastoreItem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91</Paragraphs>
  <Slides>29</Slides>
  <Notes>29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42">
      <vt:lpstr>Arial</vt:lpstr>
      <vt:lpstr>Calibri</vt:lpstr>
      <vt:lpstr>微软雅黑</vt:lpstr>
      <vt:lpstr>字魂58号-创中黑</vt:lpstr>
      <vt:lpstr>Wingdings</vt:lpstr>
      <vt:lpstr>Avenir LT Pro 65 Medium</vt:lpstr>
      <vt:lpstr>Inter Medium</vt:lpstr>
      <vt:lpstr>字体圈欣意冠黑体</vt:lpstr>
      <vt:lpstr>Open Sans</vt:lpstr>
      <vt:lpstr>等线</vt:lpstr>
      <vt:lpstr>思源黑体 CN</vt:lpstr>
      <vt:lpstr>等线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Yoo Office</Application>
  <AppVersion>1.0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keywords>AIGC生成内容仅供参考-2025/9/17 11:10:46</cp:keywords>
  <cp:revision>1</cp:revision>
  <cp:lastPrinted>2025-09-17T11:09:41.996</cp:lastPrinted>
  <dcterms:created xsi:type="dcterms:W3CDTF">2025-09-17T03:09:41Z</dcterms:created>
  <dcterms:modified xsi:type="dcterms:W3CDTF">2025-09-17T03:10:47Z</dcterms:modified>
</cp:coreProperties>
</file>