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embeddedFontLst>
    <p:embeddedFont>
      <p:font typeface="MiSans" panose="020B0600070205080204" charset="-122"/>
      <p:regular r:id="rId20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80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波 艾" userId="8e1c521e97aa35e5" providerId="LiveId" clId="{A62526A0-A4C7-44D0-91D0-9153272893B0}"/>
    <pc:docChg chg="modSld">
      <pc:chgData name="大波 艾" userId="8e1c521e97aa35e5" providerId="LiveId" clId="{A62526A0-A4C7-44D0-91D0-9153272893B0}" dt="2025-09-17T04:30:20.736" v="0" actId="1076"/>
      <pc:docMkLst>
        <pc:docMk/>
      </pc:docMkLst>
      <pc:sldChg chg="modSp mod">
        <pc:chgData name="大波 艾" userId="8e1c521e97aa35e5" providerId="LiveId" clId="{A62526A0-A4C7-44D0-91D0-9153272893B0}" dt="2025-09-17T04:30:20.736" v="0" actId="1076"/>
        <pc:sldMkLst>
          <pc:docMk/>
          <pc:sldMk cId="0" sldId="256"/>
        </pc:sldMkLst>
        <pc:picChg chg="mod">
          <ac:chgData name="大波 艾" userId="8e1c521e97aa35e5" providerId="LiveId" clId="{A62526A0-A4C7-44D0-91D0-9153272893B0}" dt="2025-09-17T04:30:20.736" v="0" actId="1076"/>
          <ac:picMkLst>
            <pc:docMk/>
            <pc:sldMk cId="0" sldId="256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61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19-d2sjlou1bb2p4onbqa50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967705"/>
            <a:ext cx="4629929" cy="14337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破界融合，创见未来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28600" y="5737107"/>
            <a:ext cx="2148840" cy="27622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汇报人：Kimi AI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28600" y="6199944"/>
            <a:ext cx="2636520" cy="27622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汇报时间：2025/08/05</a:t>
            </a:r>
            <a:endParaRPr lang="en-US" sz="1600" dirty="0"/>
          </a:p>
        </p:txBody>
      </p:sp>
      <p:pic>
        <p:nvPicPr>
          <p:cNvPr id="6" name="Image 1" descr="https://kimi-img.moonshot.cn/pub/slides/slides_tmpl/image/25-09-04-15:08:21-d2sjlpe1bb2p4onbqag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049" y="121265"/>
            <a:ext cx="7333471" cy="56158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alphaModFix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19-d2sjlou1bb2p4onbqa90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4-15:08:19-d2sjlou1bb2p4onbqa5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6638" y="1114449"/>
            <a:ext cx="5004800" cy="1464845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4-15:08:19-d2sjlou1bb2p4onbqa6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070" y="2963535"/>
            <a:ext cx="477992" cy="43538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4-15:08:19-d2sjlou1bb2p4onbqa7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5070" y="3581400"/>
            <a:ext cx="477992" cy="43538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4-15:08:19-d2sjlou1bb2p4onbqa7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5070" y="4174367"/>
            <a:ext cx="477992" cy="435380"/>
          </a:xfrm>
          <a:prstGeom prst="rect">
            <a:avLst/>
          </a:prstGeom>
        </p:spPr>
      </p:pic>
      <p:pic>
        <p:nvPicPr>
          <p:cNvPr id="7" name="Image 5" descr="https://kimi-img.moonshot.cn/pub/slides/slides_tmpl/image/25-09-04-15:08:19-d2sjlou1bb2p4onbqa8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070" y="4801164"/>
            <a:ext cx="477992" cy="435380"/>
          </a:xfrm>
          <a:prstGeom prst="rect">
            <a:avLst/>
          </a:prstGeom>
        </p:spPr>
      </p:pic>
      <p:pic>
        <p:nvPicPr>
          <p:cNvPr id="8" name="Image 6" descr="https://kimi-img.moonshot.cn/pub/slides/slides_tmpl/image/25-09-04-15:08:19-d2sjlou1bb2p4onbqa8g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070" y="5419029"/>
            <a:ext cx="477992" cy="435380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191135" y="304800"/>
            <a:ext cx="466090" cy="624713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1"/>
          <p:cNvSpPr/>
          <p:nvPr/>
        </p:nvSpPr>
        <p:spPr>
          <a:xfrm>
            <a:off x="191135" y="304800"/>
            <a:ext cx="466090" cy="624713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2"/>
          <p:cNvSpPr/>
          <p:nvPr/>
        </p:nvSpPr>
        <p:spPr>
          <a:xfrm>
            <a:off x="7395048" y="2954603"/>
            <a:ext cx="3338024" cy="3034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痛点与机遇</a:t>
            </a:r>
            <a:endParaRPr lang="en-US" sz="1600" dirty="0"/>
          </a:p>
        </p:txBody>
      </p:sp>
      <p:sp>
        <p:nvSpPr>
          <p:cNvPr id="12" name="Text 3"/>
          <p:cNvSpPr/>
          <p:nvPr/>
        </p:nvSpPr>
        <p:spPr>
          <a:xfrm>
            <a:off x="7406814" y="3581400"/>
            <a:ext cx="3338024" cy="3034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产品总览</a:t>
            </a:r>
            <a:endParaRPr lang="en-US" sz="1600" dirty="0"/>
          </a:p>
        </p:txBody>
      </p:sp>
      <p:sp>
        <p:nvSpPr>
          <p:cNvPr id="13" name="Text 4"/>
          <p:cNvSpPr/>
          <p:nvPr/>
        </p:nvSpPr>
        <p:spPr>
          <a:xfrm>
            <a:off x="7395048" y="4183331"/>
            <a:ext cx="3338024" cy="3034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核心功能详解</a:t>
            </a:r>
            <a:endParaRPr lang="en-US" sz="1600" dirty="0"/>
          </a:p>
        </p:txBody>
      </p:sp>
      <p:sp>
        <p:nvSpPr>
          <p:cNvPr id="14" name="Text 5"/>
          <p:cNvSpPr/>
          <p:nvPr/>
        </p:nvSpPr>
        <p:spPr>
          <a:xfrm>
            <a:off x="7423062" y="4822920"/>
            <a:ext cx="3338024" cy="3034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特色增值服务</a:t>
            </a:r>
            <a:endParaRPr lang="en-US" sz="1600" dirty="0"/>
          </a:p>
        </p:txBody>
      </p:sp>
      <p:sp>
        <p:nvSpPr>
          <p:cNvPr id="15" name="Text 6"/>
          <p:cNvSpPr/>
          <p:nvPr/>
        </p:nvSpPr>
        <p:spPr>
          <a:xfrm>
            <a:off x="7411295" y="5494813"/>
            <a:ext cx="3683921" cy="30341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总结与愿景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1772" cy="68634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80324" y="3429000"/>
            <a:ext cx="6003310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痛点与机遇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680324" y="2117249"/>
            <a:ext cx="6762322" cy="11049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CHAPTER.01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solidFill>
            <a:srgbClr val="A20F1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1-d2sjlpe1bb2p4onbqafg.jpe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9891"/>
            <a:ext cx="12206748" cy="68777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00504" y="668464"/>
            <a:ext cx="6472226" cy="4875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破界融合，创见未来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5735320" y="1411605"/>
            <a:ext cx="4571365" cy="657225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" name="Text 2"/>
          <p:cNvSpPr/>
          <p:nvPr/>
        </p:nvSpPr>
        <p:spPr>
          <a:xfrm>
            <a:off x="5735320" y="1411605"/>
            <a:ext cx="4571365" cy="6572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0547350" y="219710"/>
            <a:ext cx="1437640" cy="191770"/>
          </a:xfrm>
          <a:prstGeom prst="rect">
            <a:avLst/>
          </a:prstGeom>
          <a:solidFill>
            <a:srgbClr val="9C161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/>
          <p:nvPr/>
        </p:nvSpPr>
        <p:spPr>
          <a:xfrm>
            <a:off x="10547350" y="219710"/>
            <a:ext cx="1437640" cy="1917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8" name="Image 1" descr="https://kimi-img.moonshot.cn/pub/slides/slides_tmpl/image/25-09-04-15:08:20-d2sjlp61bb2p4onbqac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75" y="4933950"/>
            <a:ext cx="5008245" cy="178371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92445" y="1510466"/>
            <a:ext cx="4410394" cy="43299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封面页简介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653405" y="2056765"/>
            <a:ext cx="5400040" cy="10971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欢迎来到我们的产品介绍。这是一次关于创新与融合的旅程，我们将展示如何打破内容与社交的边界，为您带来全新的体验。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1772" cy="68634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80324" y="3429000"/>
            <a:ext cx="6003310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产品总览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680324" y="2117249"/>
            <a:ext cx="6762322" cy="11049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CHAPTER.02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solidFill>
            <a:srgbClr val="A20F1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8-d2sjlr61bb2p4onbqaq0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76870" y="70340"/>
            <a:ext cx="8295861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您是否面临这些挑战？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645256" y="1276826"/>
            <a:ext cx="499699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内容创作者的困境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0984" y="1806802"/>
            <a:ext cx="4831267" cy="96004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内容创作者们常常面临粉丝分散在多个平台的问题，难以将粉丝沉淀下来进行深度互动，导致创作成果难以转化为长期的用户关系。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5256" y="4122477"/>
            <a:ext cx="499699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社群运营者的难题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10984" y="4665705"/>
            <a:ext cx="4831267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社群运营者们则面临着工具割裂的困境，社区活跃度难以维系，缺乏有效的工具来提升用户的参与度和忠诚度。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18790" y="1276826"/>
            <a:ext cx="499699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企业与家庭的需求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684518" y="1806802"/>
            <a:ext cx="4831267" cy="96004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企业和家庭则缺乏一个安全、私密的专属空间来分享资讯与回忆，现有的平台无法满足他们的特定需求，导致信息管理混乱。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18790" y="4122477"/>
            <a:ext cx="499699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机遇：内容与社交的融合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684518" y="4665705"/>
            <a:ext cx="4831267" cy="96004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然而，机遇也随之而来。内容与社交本应是一体的，一个能够将两者完美结合的平台，将为用户带来全新的体验和价值。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1772" cy="68634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80324" y="3429000"/>
            <a:ext cx="6003310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核心功能详解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680324" y="2117249"/>
            <a:ext cx="6762322" cy="11049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CHAPTER.03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solidFill>
            <a:srgbClr val="A20F1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30-d2sjlrm1bb2p4onbqat0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34861" y="6060906"/>
            <a:ext cx="6722278" cy="61714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一体两翼，赋能创作与连接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439733" y="3297754"/>
            <a:ext cx="37720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强大核心：Ghost引擎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4704" y="3866745"/>
            <a:ext cx="3555990" cy="103425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我们的平台以Ghost引擎为核心，继承了其高性能、高颜值和高自由度的优势，为创作者提供了强大的技术支持，确保创作过程的流畅与高效。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278850" y="3293903"/>
            <a:ext cx="37720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左翼：社交互动层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389363" y="3866745"/>
            <a:ext cx="3555990" cy="103425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平台的左翼是社交互动层，通过点赞、收藏、转发和关注等功能，为内容注入社交活力，让创作者与用户之间的互动更加紧密。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69780" y="3293831"/>
            <a:ext cx="37720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右翼：社群空间层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49032" y="3866745"/>
            <a:ext cx="3555990" cy="77013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右翼是社群空间层，围绕小组功能打造深度互动与私域空间，满足不同用户群体对于专属交流空间的需求。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6-d2sjlqm1bb2p4onbqang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76870" y="70340"/>
            <a:ext cx="8295861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专业的根基：轻松创作，高效管理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8017260" y="1251126"/>
            <a:ext cx="2510733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极致创作体验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267557" y="1146322"/>
            <a:ext cx="601532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平台提供流畅的所见即所得编辑器，支持Markdown和多媒体内容，让创作者能够轻松创作高质量的文章，提升创作效率。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690327" y="3208597"/>
            <a:ext cx="2510733" cy="10971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成熟的会员与商业化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940624" y="3103793"/>
            <a:ext cx="601532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内置会员订阅与付费内容体系，无缝集成Stripe支付，帮助创作者实现内容变现，打造可持续发展的商业模式。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424333" y="5233942"/>
            <a:ext cx="2510733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高效的粉丝运营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674630" y="5129138"/>
            <a:ext cx="601532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通过Mailgun集成，创作者可以直接发送邮件简报，精准触达受众，提升粉丝的活跃度和忠诚度。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9-d2sjlre1bb2p4onbqarg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94088" y="1396594"/>
            <a:ext cx="164492" cy="164492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1294088" y="1396594"/>
            <a:ext cx="164492" cy="164492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4171846" y="1396594"/>
            <a:ext cx="164492" cy="164492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4171846" y="1396594"/>
            <a:ext cx="164492" cy="164492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106005" y="1396594"/>
            <a:ext cx="164492" cy="164492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/>
          <p:nvPr/>
        </p:nvSpPr>
        <p:spPr>
          <a:xfrm>
            <a:off x="7106005" y="1396594"/>
            <a:ext cx="164492" cy="164492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0065615" y="1396594"/>
            <a:ext cx="164492" cy="164492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/>
          <p:nvPr/>
        </p:nvSpPr>
        <p:spPr>
          <a:xfrm>
            <a:off x="10065615" y="1396594"/>
            <a:ext cx="164492" cy="164492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776980" y="118745"/>
            <a:ext cx="7892415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让内容“活”起来：无处不在的互动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78155" y="1758315"/>
            <a:ext cx="2491740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一键点赞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85140" y="2506345"/>
            <a:ext cx="2491105" cy="1280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用户可以通过一键点赞快速表达对内容的喜爱，这种简单的互动方式能够有效激励创作者，提升创作动力。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441700" y="1758315"/>
            <a:ext cx="2491740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随时收藏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448685" y="2506345"/>
            <a:ext cx="2491105" cy="1280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收藏功能让用户能够将精彩内容保存到个人知识库中，方便随时回顾和整理，增强内容的留存价值。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51600" y="1758315"/>
            <a:ext cx="2491740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轻松转发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458585" y="2506345"/>
            <a:ext cx="2491105" cy="1280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平台支持一键将内容分享到微信、Twitter等外部平台，打破流量壁垒，扩大内容的传播范围。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420225" y="1758315"/>
            <a:ext cx="2491740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关注与粉丝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427210" y="2506345"/>
            <a:ext cx="2491105" cy="1280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用户可以关注创作者，构建创作者的社交关系图谱，促进创作者与粉丝之间的长期互动。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1772" cy="68634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80324" y="3429000"/>
            <a:ext cx="6003310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特色增值服务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680324" y="2117249"/>
            <a:ext cx="6762322" cy="11049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CHAPTER.04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solidFill>
            <a:srgbClr val="A20F1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5-d2sjlqe1bb2p4onbqalg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16272"/>
            <a:ext cx="4543716" cy="12977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深度连接的秘密武器：多元小组系统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6897754" y="179230"/>
            <a:ext cx="45242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家庭小组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902987" y="595346"/>
            <a:ext cx="498034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家庭小组为用户提供了一个私密的港湾，可以与家人独家分享生活点滴，增进家庭成员之间的联系。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897754" y="2424763"/>
            <a:ext cx="45242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公开小组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902987" y="2820978"/>
            <a:ext cx="4915319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公开小组基于兴趣建立，为创作者提供了吸引同好的粉丝大本营，扩大影响力和用户群体。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97754" y="4583129"/>
            <a:ext cx="4524225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私密/秘密小组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902987" y="4981660"/>
            <a:ext cx="498034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私密或秘密小组则为团队、课程和高端社群提供了专属讨论空间，满足特定群体的深度互动需求。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201772" cy="68634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80324" y="3429000"/>
            <a:ext cx="6003310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总结与愿景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5680324" y="2117249"/>
            <a:ext cx="6762322" cy="11049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CHAPTER.05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solidFill>
            <a:srgbClr val="A20F1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11396133" y="0"/>
            <a:ext cx="575002" cy="7620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4-d2sjlq61bb2p4onbqal0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90658" y="972632"/>
            <a:ext cx="7210684" cy="174307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超越数字：将您的回忆变为实体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1045301" y="3911387"/>
            <a:ext cx="4047942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个性化日历生成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32130" y="4375631"/>
            <a:ext cx="495109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平台支持将您的精美图文一键生成专属日历模板，支持PDF下载，方便打印与珍藏，为您的回忆增添一份特别的纪念。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371806" y="3915197"/>
            <a:ext cx="4047942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实体报纸制作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920230" y="4375631"/>
            <a:ext cx="4951094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与专业服务集成，可将精选内容直接制作成实体报纸，打造独一无二的品牌纪念品或粉丝礼物，提升内容的实体价值。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9-d2sjlre1bb2p4onbqaqg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15727" y="651639"/>
            <a:ext cx="8360546" cy="61714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赋能多元角色，服务多种场景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830832" y="1516032"/>
            <a:ext cx="4996995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内容创作者/KOL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50632" y="2131292"/>
            <a:ext cx="5177196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内容创作者和KOL可以通过平台构建私域粉丝社群，实现从流量到留量的转变，提升粉丝的忠诚度和变现能力。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80001" y="4160454"/>
            <a:ext cx="4996995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企业与品牌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8031" y="4838887"/>
            <a:ext cx="5319796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企业与品牌可以利用平台打造客户社区、发布内部刊物、进行团队知识管理，提升品牌形象和内部协作效率。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950790" y="1516032"/>
            <a:ext cx="4996995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家庭与个人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364175" y="2131292"/>
            <a:ext cx="5622935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家庭与个人可以记录家庭成长日记，共享美好回忆的私人空间，让家庭成员之间的联系更加紧密。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828967" y="4097790"/>
            <a:ext cx="4996995" cy="5484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兴趣社群与俱乐部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556997" y="4776223"/>
            <a:ext cx="5319796" cy="6399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为摄影、游戏、读书等爱好者提供优质的专属平台，促进兴趣爱好者的交流与互动，形成活跃的社区氛围。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8-d2sjlr61bb2p4onbqapg.png"/>
          <p:cNvPicPr>
            <a:picLocks noChangeAspect="1"/>
          </p:cNvPicPr>
          <p:nvPr/>
        </p:nvPicPr>
        <p:blipFill>
          <a:blip r:embed="rId3"/>
          <a:srcRect l="83" r="83"/>
          <a:stretch/>
        </p:blipFill>
        <p:spPr>
          <a:xfrm>
            <a:off x="0" y="-4128"/>
            <a:ext cx="12206748" cy="686625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167359" y="1261781"/>
            <a:ext cx="121921" cy="121921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7167359" y="1261781"/>
            <a:ext cx="121921" cy="12192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921973" y="4282627"/>
            <a:ext cx="121921" cy="121921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921973" y="4282627"/>
            <a:ext cx="121921" cy="12192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776870" y="70340"/>
            <a:ext cx="8295861" cy="5625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未来，始于今日的选择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86859" y="4133143"/>
            <a:ext cx="3877082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用户与平台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83471" y="4528096"/>
            <a:ext cx="5634399" cy="10971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对于用户来说，这是一个体验绝佳、功能全面的“一站式”平台，能够满足他们在内容创作、社交互动和社群管理等多方面的需求。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239749" y="1091919"/>
            <a:ext cx="3991382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技术与愿景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65058" y="1597117"/>
            <a:ext cx="5654040" cy="109716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对于合作方而言，基于Ghost的技术底座保证了平台的可靠性和扩展性，能够真正留住用户，我们致力于塑造未来的连接方式，欢迎携手共创美好未来。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4-15:08:20-d2sjlp61bb2p4onbqab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1905"/>
            <a:ext cx="12213590" cy="6870065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4-15:08:31-d2sjlru1bb2p4onbqat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463" y="581384"/>
            <a:ext cx="4424131" cy="5891048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4-15:08:29-d2sjlre1bb2p4onbqas0.png"/>
          <p:cNvPicPr>
            <a:picLocks noChangeAspect="1"/>
          </p:cNvPicPr>
          <p:nvPr/>
        </p:nvPicPr>
        <p:blipFill>
          <a:blip r:embed="rId5"/>
          <a:srcRect l="-299" t="-1902" r="299" b="23995"/>
          <a:stretch/>
        </p:blipFill>
        <p:spPr>
          <a:xfrm>
            <a:off x="494030" y="2757805"/>
            <a:ext cx="5479415" cy="134239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7075463" y="790276"/>
            <a:ext cx="292290" cy="29229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1"/>
          <p:cNvSpPr/>
          <p:nvPr/>
        </p:nvSpPr>
        <p:spPr>
          <a:xfrm>
            <a:off x="7075463" y="790276"/>
            <a:ext cx="292290" cy="29229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-58997" y="283825"/>
            <a:ext cx="5869459" cy="45719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3"/>
          <p:cNvSpPr/>
          <p:nvPr/>
        </p:nvSpPr>
        <p:spPr>
          <a:xfrm>
            <a:off x="-58997" y="283825"/>
            <a:ext cx="5869459" cy="45719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4"/>
          <p:cNvSpPr/>
          <p:nvPr/>
        </p:nvSpPr>
        <p:spPr>
          <a:xfrm>
            <a:off x="-82502" y="181124"/>
            <a:ext cx="5869459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5"/>
          <p:cNvSpPr/>
          <p:nvPr/>
        </p:nvSpPr>
        <p:spPr>
          <a:xfrm>
            <a:off x="5748587" y="139874"/>
            <a:ext cx="81573" cy="81573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6"/>
          <p:cNvSpPr/>
          <p:nvPr/>
        </p:nvSpPr>
        <p:spPr>
          <a:xfrm>
            <a:off x="5748587" y="139874"/>
            <a:ext cx="81573" cy="81573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ワイド画面</PresentationFormat>
  <Paragraphs>96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0" baseType="lpstr">
      <vt:lpstr>MiSans</vt:lpstr>
      <vt:lpstr>Arial</vt:lpstr>
      <vt:lpstr>Custom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破界融合，创见未来</dc:title>
  <dc:subject>破界融合，创见未来</dc:subject>
  <dc:creator>Kimi</dc:creator>
  <cp:lastModifiedBy>大波 艾</cp:lastModifiedBy>
  <cp:revision>1</cp:revision>
  <dcterms:created xsi:type="dcterms:W3CDTF">2025-09-17T02:36:08Z</dcterms:created>
  <dcterms:modified xsi:type="dcterms:W3CDTF">2025-09-17T04:30:29Z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{"Label":"破界融合，创见未来","ContentProducer":"001191110108MACG2KBH8F10000","ProduceID":"d351rsdbf30bg6vff7gg","ReservedCode1":"","ContentPropagator":"001191110108MACG2KBH8F20000","PropagateID":"d351rsdbf30bg6vff7gg","ReservedCode2":""}</vt:lpwstr>
  </property>
</Properties>
</file>